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72" r:id="rId6"/>
    <p:sldId id="262" r:id="rId7"/>
    <p:sldId id="296" r:id="rId8"/>
    <p:sldId id="297" r:id="rId9"/>
    <p:sldId id="276" r:id="rId10"/>
    <p:sldId id="274" r:id="rId11"/>
    <p:sldId id="290" r:id="rId12"/>
    <p:sldId id="298" r:id="rId13"/>
    <p:sldId id="266" r:id="rId14"/>
    <p:sldId id="273" r:id="rId15"/>
    <p:sldId id="299" r:id="rId16"/>
    <p:sldId id="300" r:id="rId17"/>
    <p:sldId id="301" r:id="rId18"/>
    <p:sldId id="269" r:id="rId19"/>
    <p:sldId id="267" r:id="rId20"/>
    <p:sldId id="287" r:id="rId21"/>
    <p:sldId id="281" r:id="rId22"/>
    <p:sldId id="302" r:id="rId23"/>
    <p:sldId id="304" r:id="rId24"/>
    <p:sldId id="303" r:id="rId25"/>
    <p:sldId id="288" r:id="rId26"/>
    <p:sldId id="280" r:id="rId27"/>
    <p:sldId id="282" r:id="rId28"/>
    <p:sldId id="283" r:id="rId29"/>
    <p:sldId id="305" r:id="rId30"/>
    <p:sldId id="306" r:id="rId31"/>
    <p:sldId id="307" r:id="rId32"/>
    <p:sldId id="285" r:id="rId33"/>
    <p:sldId id="293" r:id="rId34"/>
    <p:sldId id="294" r:id="rId35"/>
    <p:sldId id="295" r:id="rId36"/>
    <p:sldId id="292" r:id="rId37"/>
  </p:sldIdLst>
  <p:sldSz cx="9144000" cy="6858000" type="screen4x3"/>
  <p:notesSz cx="6662738" cy="9926638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Rounded MT Bold" panose="020F0704030504030204" pitchFamily="34" charset="0"/>
      <p:regular r:id="rId44"/>
    </p:embeddedFont>
    <p:embeddedFont>
      <p:font typeface="Wingdings 2" panose="05020102010507070707" pitchFamily="18" charset="2"/>
      <p:regular r:id="rId4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4294967295" orient="horz" pos="2160" userDrawn="1">
          <p15:clr>
            <a:srgbClr val="A4A3A4"/>
          </p15:clr>
        </p15:guide>
        <p15:guide id="429496729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4D43"/>
    <a:srgbClr val="AFC300"/>
    <a:srgbClr val="777777"/>
    <a:srgbClr val="FFFFFF"/>
    <a:srgbClr val="CCFF66"/>
    <a:srgbClr val="BA1032"/>
    <a:srgbClr val="996600"/>
    <a:srgbClr val="AFC350"/>
    <a:srgbClr val="CC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0" autoAdjust="0"/>
    <p:restoredTop sz="94545" autoAdjust="0"/>
  </p:normalViewPr>
  <p:slideViewPr>
    <p:cSldViewPr>
      <p:cViewPr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649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4653" y="0"/>
            <a:ext cx="288649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DECDC-4C7D-43FF-9322-C3DB4F9F997E}" type="datetimeFigureOut">
              <a:rPr lang="de-CH" smtClean="0"/>
              <a:pPr/>
              <a:t>22.07.2016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6499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4653" y="9428164"/>
            <a:ext cx="2886499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E12BF-AB7F-4B06-A5D1-783A2A5D3F5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0880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57BAD-E0AF-4923-93E7-FD87BDC95455}" type="datetimeFigureOut">
              <a:rPr lang="de-CH" smtClean="0"/>
              <a:pPr/>
              <a:t>22.07.2016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295DC-C68A-4FC2-8B58-6308B7CC766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453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295DC-C68A-4FC2-8B58-6308B7CC7665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063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295DC-C68A-4FC2-8B58-6308B7CC7665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16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295DC-C68A-4FC2-8B58-6308B7CC7665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97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4067944" y="653637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BE518DA-18CC-412B-921D-336F5BEE5656}" type="slidenum">
              <a:rPr lang="de-CH" sz="1200" smtClean="0">
                <a:solidFill>
                  <a:schemeClr val="tx1"/>
                </a:solidFill>
              </a:rPr>
              <a:pPr algn="ctr"/>
              <a:t>‹Nr.›</a:t>
            </a:fld>
            <a:endParaRPr lang="de-CH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VSEI-Werbefilm-Blackout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www.elektriker.ch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BP-EI%20(111)%20.jpg" TargetMode="External"/><Relationship Id="rId7" Type="http://schemas.openxmlformats.org/officeDocument/2006/relationships/hyperlink" Target="BP-EI%20(102)%20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hyperlink" Target="BP-EI%20(105)%20.jpg" TargetMode="External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openxmlformats.org/officeDocument/2006/relationships/hyperlink" Target="BP-EI%20(107)%20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aten%20von%20J&#252;rg%20Felix\Berufspr&#228;sentation\Filme%20D\VSEI-Berufsfilm-MontageElektriker.mp4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hyperlink" Target="BP-EI%20(106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BP-EI%20(113)%20.jpg" TargetMode="External"/><Relationship Id="rId11" Type="http://schemas.openxmlformats.org/officeDocument/2006/relationships/image" Target="../media/image40.jpeg"/><Relationship Id="rId5" Type="http://schemas.openxmlformats.org/officeDocument/2006/relationships/image" Target="../media/image38.png"/><Relationship Id="rId10" Type="http://schemas.openxmlformats.org/officeDocument/2006/relationships/hyperlink" Target="BP-EI%20(104)%20.jpg" TargetMode="External"/><Relationship Id="rId4" Type="http://schemas.openxmlformats.org/officeDocument/2006/relationships/hyperlink" Target="BP-EI%20(108)%20.jpg" TargetMode="External"/><Relationship Id="rId9" Type="http://schemas.openxmlformats.org/officeDocument/2006/relationships/hyperlink" Target="VSEI-Film-Elektroinstallateur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BP-EI%20(109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hyperlink" Target="BP-EI%20(103)%20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BP-EI%20(101)%20.jpg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BP-EI%20(116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hyperlink" Target="BP-EI%20(112)%20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ektriker.ch/lehrstellenfinder/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hyperlink" Target="BP-EI%20(114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BP-EI%20(110)%20.jpg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47.jpeg"/><Relationship Id="rId10" Type="http://schemas.openxmlformats.org/officeDocument/2006/relationships/hyperlink" Target="VSEI_S_Pass%20V-02-2015.jpg" TargetMode="External"/><Relationship Id="rId4" Type="http://schemas.openxmlformats.org/officeDocument/2006/relationships/hyperlink" Target="BP-EI%20(115)%20.jpg" TargetMode="External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VSEI_BB_Konzept%20V-02-2015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aten%20von%20J&#252;rg%20Felix\Berufspr&#228;sentation\Filme%20D\VSEI-Berufsfilm-MontageElektriker.mp4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BP-TM%20(102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BP-TM%20(110)%20.jpg" TargetMode="External"/><Relationship Id="rId11" Type="http://schemas.openxmlformats.org/officeDocument/2006/relationships/image" Target="../media/image53.jpeg"/><Relationship Id="rId5" Type="http://schemas.openxmlformats.org/officeDocument/2006/relationships/image" Target="../media/image51.jpeg"/><Relationship Id="rId10" Type="http://schemas.openxmlformats.org/officeDocument/2006/relationships/hyperlink" Target="BP-TM%20(111)%20.jpg" TargetMode="External"/><Relationship Id="rId4" Type="http://schemas.openxmlformats.org/officeDocument/2006/relationships/hyperlink" Target="BP-TM%20(107)%20.jpg" TargetMode="External"/><Relationship Id="rId9" Type="http://schemas.openxmlformats.org/officeDocument/2006/relationships/hyperlink" Target="VSEI-Film-Telematiker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BP-TM%20(103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hyperlink" Target="BP-TM%20(104)%20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BP-TM%20(112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hyperlink" Target="BP-TM%20(106)%20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BP-TM%20(113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hyperlink" Target="BP-TM%20(101)%20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ektriker.ch/lehrstellenfinder/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hyperlink" Target="BP-TM%20(109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BP-TM%20(105)%20.jpg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61.jpeg"/><Relationship Id="rId10" Type="http://schemas.openxmlformats.org/officeDocument/2006/relationships/hyperlink" Target="VSEI_S_Pass%20V-02-2015.jpg" TargetMode="External"/><Relationship Id="rId4" Type="http://schemas.openxmlformats.org/officeDocument/2006/relationships/hyperlink" Target="BP-TM%20(108)%20.jpg" TargetMode="External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VSEI_BB_Konzept%20V-02-2015.jp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BP-EP%20(107)%20.jpg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BP-EP%20(102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BP-EP%20(108)%20.jpg" TargetMode="External"/><Relationship Id="rId11" Type="http://schemas.openxmlformats.org/officeDocument/2006/relationships/hyperlink" Target="VSEI-Film-Elektroplaner.mp4" TargetMode="External"/><Relationship Id="rId5" Type="http://schemas.openxmlformats.org/officeDocument/2006/relationships/image" Target="../media/image65.tiff"/><Relationship Id="rId10" Type="http://schemas.openxmlformats.org/officeDocument/2006/relationships/hyperlink" Target="file:///C:\Daten%20von%20J&#252;rg%20Felix\Berufspr&#228;sentation\Filme%20D\VSEI-Berufsfilm-MontageElektriker.mp4" TargetMode="External"/><Relationship Id="rId4" Type="http://schemas.openxmlformats.org/officeDocument/2006/relationships/hyperlink" Target="BP-EP%20(111)%20.jpg" TargetMode="External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BP-EP%20(110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hyperlink" Target="BP-EP%20(105)%20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BP-EP%20(101)%20.jpg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BP-EP%20(103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hyperlink" Target="BP-EP%20(113)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" Target="slide11.xml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slide" Target="slide19.xml"/><Relationship Id="rId15" Type="http://schemas.openxmlformats.org/officeDocument/2006/relationships/slide" Target="slide33.xml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BP-EP%20(112)%20.JPG" TargetMode="External"/><Relationship Id="rId3" Type="http://schemas.openxmlformats.org/officeDocument/2006/relationships/image" Target="../media/image73.jpeg"/><Relationship Id="rId7" Type="http://schemas.openxmlformats.org/officeDocument/2006/relationships/image" Target="../media/image2.jpeg"/><Relationship Id="rId2" Type="http://schemas.openxmlformats.org/officeDocument/2006/relationships/hyperlink" Target="BP-EP%20(106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lektriker.ch/lehrstellenfinder/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74.jpeg"/><Relationship Id="rId10" Type="http://schemas.openxmlformats.org/officeDocument/2006/relationships/hyperlink" Target="VSEI_S_Pass%20V-02-2015.jpg" TargetMode="External"/><Relationship Id="rId4" Type="http://schemas.openxmlformats.org/officeDocument/2006/relationships/hyperlink" Target="BP-EP%20(104)%20.jpg" TargetMode="External"/><Relationship Id="rId9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VSEI_BB_Konzept%20V-02-2015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sei.ch/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www.elektriker.ch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BP-ME%20(105)%20.jpg" TargetMode="External"/><Relationship Id="rId7" Type="http://schemas.openxmlformats.org/officeDocument/2006/relationships/hyperlink" Target="BP-ME%20(108)%20.jpg" TargetMode="External"/><Relationship Id="rId12" Type="http://schemas.openxmlformats.org/officeDocument/2006/relationships/hyperlink" Target="VSEI-Film-Montage-Elektriker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hyperlink" Target="file:///C:\Daten%20von%20J&#252;rg%20Felix\Berufspr&#228;sentation\Filme%20D\VSEI-Berufsfilm-MontageElektriker.mp4" TargetMode="External"/><Relationship Id="rId5" Type="http://schemas.openxmlformats.org/officeDocument/2006/relationships/hyperlink" Target="BP-ME%20(107)%20.jpg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hyperlink" Target="BP-ME%20(112)%20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BP-ME%20(101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hyperlink" Target="BP-ME%20(106)%20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BP-ME%20(111)%20.jpg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BP-ME%20(113)%20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hyperlink" Target="BP-ME%20(102)%20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ektriker.ch/lehrstellenfinder/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hyperlink" Target="BP-ME%20(103)%20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BP-ME%20(104)%20.jpg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28.jpeg"/><Relationship Id="rId10" Type="http://schemas.openxmlformats.org/officeDocument/2006/relationships/hyperlink" Target="VSEI_S_Pass%20V-02-2015.jpg" TargetMode="External"/><Relationship Id="rId4" Type="http://schemas.openxmlformats.org/officeDocument/2006/relationships/hyperlink" Target="BP-ME%20(110)%20.jpg" TargetMode="External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VSEI_BB_Konzept%20V-02-2015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682435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355976" y="1527175"/>
            <a:ext cx="4608512" cy="461665"/>
          </a:xfrm>
          <a:prstGeom prst="rect">
            <a:avLst/>
          </a:prstGeom>
          <a:solidFill>
            <a:srgbClr val="BA1032"/>
          </a:solidFill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Montage-Elektriker/in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55976" y="1988840"/>
            <a:ext cx="4608512" cy="461665"/>
          </a:xfrm>
          <a:prstGeom prst="rect">
            <a:avLst/>
          </a:prstGeom>
          <a:solidFill>
            <a:srgbClr val="009EE5"/>
          </a:solidFill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Elektroinstallateur/in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55976" y="2420888"/>
            <a:ext cx="4608512" cy="461665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Telematiker/in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55976" y="2852936"/>
            <a:ext cx="4608512" cy="461665"/>
          </a:xfrm>
          <a:prstGeom prst="rect">
            <a:avLst/>
          </a:prstGeom>
          <a:solidFill>
            <a:srgbClr val="834D43"/>
          </a:solidFill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55976" y="39777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Präsentation: </a:t>
            </a:r>
            <a:endParaRPr lang="de-CH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084168" y="3977737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Vorname Name</a:t>
            </a:r>
          </a:p>
          <a:p>
            <a:r>
              <a:rPr lang="de-CH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Sektion, </a:t>
            </a:r>
            <a:r>
              <a:rPr lang="de-CH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OdA</a:t>
            </a:r>
            <a:endParaRPr lang="de-CH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355976" y="5486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Vier Berufe mit Zukunft</a:t>
            </a:r>
            <a:endParaRPr lang="de-CH" sz="28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5" name="Grafik 14" descr="VSEI-Button_d_bearbeitet-blau.jp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F27DD"/>
              </a:clrFrom>
              <a:clrTo>
                <a:srgbClr val="0F27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5733256"/>
            <a:ext cx="3124200" cy="64312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5496" y="6536377"/>
            <a:ext cx="183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©VSEI   2016</a:t>
            </a:r>
            <a:endParaRPr lang="de-CH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03" y="5084544"/>
            <a:ext cx="434834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8640000" cy="3329593"/>
          </a:xfrm>
          <a:prstGeom prst="rect">
            <a:avLst/>
          </a:prstGeom>
          <a:solidFill>
            <a:srgbClr val="FF00FF"/>
          </a:solidFill>
          <a:ln w="12700"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215516" y="5733256"/>
            <a:ext cx="60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Wie </a:t>
            </a:r>
            <a:r>
              <a:rPr lang="de-CH" sz="2000" dirty="0" err="1" smtClean="0"/>
              <a:t>Shadi</a:t>
            </a:r>
            <a:r>
              <a:rPr lang="de-CH" sz="2000" dirty="0" smtClean="0"/>
              <a:t> entscheiden sich jedes Jahr rund</a:t>
            </a:r>
          </a:p>
          <a:p>
            <a:r>
              <a:rPr lang="de-CH" sz="2000" b="1" dirty="0" smtClean="0">
                <a:solidFill>
                  <a:srgbClr val="FFC000"/>
                </a:solidFill>
              </a:rPr>
              <a:t>800</a:t>
            </a:r>
            <a:r>
              <a:rPr lang="de-CH" sz="2000" dirty="0" smtClean="0"/>
              <a:t> Schülerinnen und Schüler für diesen Beruf.</a:t>
            </a:r>
            <a:endParaRPr lang="de-CH" sz="2000" dirty="0"/>
          </a:p>
        </p:txBody>
      </p:sp>
      <p:sp>
        <p:nvSpPr>
          <p:cNvPr id="7" name="Interaktive Schaltfläche: Zurückkehren 6">
            <a:hlinkClick r:id="rId3" action="ppaction://hlinksldjump" highlightClick="1"/>
          </p:cNvPr>
          <p:cNvSpPr/>
          <p:nvPr/>
        </p:nvSpPr>
        <p:spPr>
          <a:xfrm>
            <a:off x="8172400" y="6093356"/>
            <a:ext cx="720000" cy="5400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1560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schneiden Kabelkanäle zu und verlegen darin die Leitungen.</a:t>
            </a:r>
            <a:endParaRPr lang="de-CH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611560" y="6273225"/>
            <a:ext cx="342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erstellen Ausmasse der fertigen Installationen.</a:t>
            </a:r>
            <a:endParaRPr lang="de-CH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5040052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erstellen elektr. Verteilungen und schliessen Kabel an.</a:t>
            </a:r>
            <a:endParaRPr lang="de-CH" sz="1600" dirty="0"/>
          </a:p>
        </p:txBody>
      </p:sp>
      <p:sp>
        <p:nvSpPr>
          <p:cNvPr id="21" name="Textfeld 20"/>
          <p:cNvSpPr txBox="1"/>
          <p:nvPr/>
        </p:nvSpPr>
        <p:spPr>
          <a:xfrm>
            <a:off x="5040052" y="6273225"/>
            <a:ext cx="342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montieren die Schaltstellen der Beleuchtungsanlage.</a:t>
            </a:r>
            <a:endParaRPr lang="de-CH" sz="1600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7524328" y="332656"/>
            <a:ext cx="1296000" cy="43200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vert="horz" lIns="45720" rIns="4572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4 Jahre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23" name="Grafik 22" descr="VSEI_20130810_114141.jpg">
            <a:hlinkClick r:id="rId3" action="ppaction://hlinkfile"/>
          </p:cNvPr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572" y="1376772"/>
            <a:ext cx="3276000" cy="2160000"/>
          </a:xfrm>
          <a:prstGeom prst="rect">
            <a:avLst/>
          </a:prstGeom>
        </p:spPr>
      </p:pic>
      <p:pic>
        <p:nvPicPr>
          <p:cNvPr id="27" name="Grafik 26" descr="VSEI_20130810_172311.jpg">
            <a:hlinkClick r:id="rId5" action="ppaction://hlinkfile"/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1377012"/>
            <a:ext cx="3276000" cy="2160000"/>
          </a:xfrm>
          <a:prstGeom prst="rect">
            <a:avLst/>
          </a:prstGeom>
        </p:spPr>
      </p:pic>
      <p:pic>
        <p:nvPicPr>
          <p:cNvPr id="28" name="Grafik 27" descr="VSEI_20130810_181351.jpg">
            <a:hlinkClick r:id="rId7" action="ppaction://hlinkfile"/>
          </p:cNvPr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9572" y="4149320"/>
            <a:ext cx="3276000" cy="2160000"/>
          </a:xfrm>
          <a:prstGeom prst="rect">
            <a:avLst/>
          </a:prstGeom>
        </p:spPr>
      </p:pic>
      <p:pic>
        <p:nvPicPr>
          <p:cNvPr id="29" name="Grafik 28" descr="VSEI_20130810_141346.jpg">
            <a:hlinkClick r:id="rId9" action="ppaction://hlinkfile"/>
          </p:cNvPr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8064" y="4149080"/>
            <a:ext cx="3276000" cy="216000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251520" y="872716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installieren und ...</a:t>
            </a:r>
            <a:endParaRPr lang="de-CH" sz="2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611560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konfigurieren Geräte der Gebäudeautomation.</a:t>
            </a:r>
            <a:endParaRPr lang="de-CH" sz="1600" dirty="0"/>
          </a:p>
        </p:txBody>
      </p:sp>
      <p:pic>
        <p:nvPicPr>
          <p:cNvPr id="15" name="Grafik 14" descr="M:\Nachwuchsförderung\Elektroinstallateur\jpg\VSEI_20130810_152016.jpg">
            <a:hlinkClick r:id="rId2" action="ppaction://hlinkfile"/>
          </p:cNvPr>
          <p:cNvPicPr/>
          <p:nvPr/>
        </p:nvPicPr>
        <p:blipFill>
          <a:blip r:embed="rId3" cstate="print"/>
          <a:srcRect l="1087" t="3226"/>
          <a:stretch>
            <a:fillRect/>
          </a:stretch>
        </p:blipFill>
        <p:spPr bwMode="auto">
          <a:xfrm>
            <a:off x="719572" y="4149080"/>
            <a:ext cx="32763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611560" y="6273225"/>
            <a:ext cx="342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nehmen Photovoltaikanlagen in Betrieb.</a:t>
            </a:r>
            <a:endParaRPr lang="de-CH" sz="1600" dirty="0"/>
          </a:p>
        </p:txBody>
      </p:sp>
      <p:pic>
        <p:nvPicPr>
          <p:cNvPr id="18" name="Picture 10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r="2083"/>
          <a:stretch>
            <a:fillRect/>
          </a:stretch>
        </p:blipFill>
        <p:spPr bwMode="auto">
          <a:xfrm>
            <a:off x="5148064" y="1376772"/>
            <a:ext cx="327636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5040052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beraten Kunden und erklären ihnen Telekommunikationsanlagen.</a:t>
            </a:r>
            <a:endParaRPr lang="de-CH" sz="1600" dirty="0"/>
          </a:p>
        </p:txBody>
      </p:sp>
      <p:pic>
        <p:nvPicPr>
          <p:cNvPr id="20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l="4167" t="2326" r="1042"/>
          <a:stretch>
            <a:fillRect/>
          </a:stretch>
        </p:blipFill>
        <p:spPr bwMode="auto">
          <a:xfrm>
            <a:off x="5148064" y="4149080"/>
            <a:ext cx="327636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5040052" y="6273225"/>
            <a:ext cx="342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überprüfen mit Messungen die Sicherheit der Anlage.</a:t>
            </a:r>
            <a:endParaRPr lang="de-CH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251520" y="872716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nehmen zudem ganze Anlagen in Betrieb.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23" name="Textfeld 22">
            <a:hlinkClick r:id="rId8" action="ppaction://hlinkfile"/>
          </p:cNvPr>
          <p:cNvSpPr txBox="1"/>
          <p:nvPr/>
        </p:nvSpPr>
        <p:spPr>
          <a:xfrm>
            <a:off x="4067944" y="3182199"/>
            <a:ext cx="10081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dirty="0" smtClean="0">
                <a:latin typeface="Arial Rounded MT Bold" pitchFamily="34" charset="0"/>
              </a:rPr>
              <a:t>Film ab</a:t>
            </a:r>
            <a:endParaRPr lang="de-CH" dirty="0">
              <a:latin typeface="Arial Rounded MT Bold" pitchFamily="34" charset="0"/>
            </a:endParaRPr>
          </a:p>
        </p:txBody>
      </p:sp>
      <p:sp>
        <p:nvSpPr>
          <p:cNvPr id="17" name="Interaktive Schaltfläche: Film 16">
            <a:hlinkClick r:id="rId9" action="ppaction://hlinkfile" highlightClick="1"/>
          </p:cNvPr>
          <p:cNvSpPr/>
          <p:nvPr/>
        </p:nvSpPr>
        <p:spPr>
          <a:xfrm>
            <a:off x="4211960" y="3573016"/>
            <a:ext cx="720000" cy="540000"/>
          </a:xfrm>
          <a:prstGeom prst="actionButtonMovi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5" name="Grafik 24" descr="VSEI_20130810_174041.jpg">
            <a:hlinkClick r:id="rId10" action="ppaction://hlinkfile"/>
          </p:cNvPr>
          <p:cNvPicPr preferRelativeResize="0"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9572" y="1376772"/>
            <a:ext cx="3276000" cy="2160000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7524328" y="332656"/>
            <a:ext cx="1296000" cy="43200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vert="horz" lIns="45720" rIns="4572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4 Jahre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13008"/>
          <a:stretch>
            <a:fillRect/>
          </a:stretch>
        </p:blipFill>
        <p:spPr bwMode="auto">
          <a:xfrm>
            <a:off x="279696" y="1558804"/>
            <a:ext cx="4500000" cy="37376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1445" r="7503"/>
          <a:stretch>
            <a:fillRect/>
          </a:stretch>
        </p:blipFill>
        <p:spPr bwMode="auto">
          <a:xfrm>
            <a:off x="4392480" y="2926801"/>
            <a:ext cx="4500000" cy="35710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Kreuz 5"/>
          <p:cNvSpPr/>
          <p:nvPr/>
        </p:nvSpPr>
        <p:spPr>
          <a:xfrm>
            <a:off x="5076056" y="1916832"/>
            <a:ext cx="720080" cy="720080"/>
          </a:xfrm>
          <a:prstGeom prst="plus">
            <a:avLst>
              <a:gd name="adj" fmla="val 4019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sind besonders</a:t>
            </a:r>
            <a:endParaRPr lang="de-CH" sz="2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11560" y="1844824"/>
            <a:ext cx="7920880" cy="830997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Abgeschlossene Volksschule, mittlere Anforderungs- stufe oder höher. </a:t>
            </a:r>
            <a:endParaRPr lang="de-CH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4293096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Handwerkliches Geschick, auch für feine Arbeiten.</a:t>
            </a:r>
            <a:endParaRPr lang="de-CH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3356992"/>
            <a:ext cx="7920880" cy="830997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Exaktes, zuverlässiges und verantwortungsbewusstes Arbeiten.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11560" y="2780928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Gute Leistungen in Mathematik, Natur &amp; Technik </a:t>
            </a:r>
          </a:p>
        </p:txBody>
      </p:sp>
      <p:pic>
        <p:nvPicPr>
          <p:cNvPr id="16" name="Grafik 15" descr="M:\Nachwuchsförderung\Elektroinstallateur\jpg\VSEI_20130810_181740.jpg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440" y="4869160"/>
            <a:ext cx="252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bringen folgende Voraussetzungen mit: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179512" y="213285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Ellipse 25"/>
          <p:cNvSpPr/>
          <p:nvPr/>
        </p:nvSpPr>
        <p:spPr>
          <a:xfrm>
            <a:off x="179512" y="2888940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Ellipse 26"/>
          <p:cNvSpPr/>
          <p:nvPr/>
        </p:nvSpPr>
        <p:spPr>
          <a:xfrm>
            <a:off x="179512" y="364502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Ellipse 27"/>
          <p:cNvSpPr/>
          <p:nvPr/>
        </p:nvSpPr>
        <p:spPr>
          <a:xfrm>
            <a:off x="179512" y="436510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Textfeld 22"/>
          <p:cNvSpPr txBox="1"/>
          <p:nvPr/>
        </p:nvSpPr>
        <p:spPr>
          <a:xfrm>
            <a:off x="611560" y="4869160"/>
            <a:ext cx="5292588" cy="461665"/>
          </a:xfrm>
          <a:prstGeom prst="rect">
            <a:avLst/>
          </a:prstGeom>
          <a:solidFill>
            <a:schemeClr val="tx1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Normale Farbsichtigkeit</a:t>
            </a:r>
            <a:endParaRPr lang="de-CH" sz="2400" dirty="0" smtClean="0"/>
          </a:p>
        </p:txBody>
      </p:sp>
      <p:sp>
        <p:nvSpPr>
          <p:cNvPr id="24" name="Ellipse 23"/>
          <p:cNvSpPr/>
          <p:nvPr/>
        </p:nvSpPr>
        <p:spPr>
          <a:xfrm>
            <a:off x="179512" y="4941168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251520" y="908720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werden im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Lehrbetrieb</a:t>
            </a:r>
            <a:r>
              <a:rPr lang="de-CH" sz="2400" dirty="0" smtClean="0">
                <a:latin typeface="Arial Rounded MT Bold" pitchFamily="34" charset="0"/>
              </a:rPr>
              <a:t>, in der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Berufsfachschule</a:t>
            </a:r>
            <a:r>
              <a:rPr lang="de-CH" sz="2400" dirty="0" smtClean="0">
                <a:latin typeface="Arial Rounded MT Bold" pitchFamily="34" charset="0"/>
              </a:rPr>
              <a:t> und in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überbetrieblichen Kursen</a:t>
            </a:r>
            <a:r>
              <a:rPr lang="de-CH" sz="2400" dirty="0" smtClean="0">
                <a:latin typeface="Arial Rounded MT Bold" pitchFamily="34" charset="0"/>
              </a:rPr>
              <a:t> ausgebildet. Der Beruf bietet Abwechslung und spannende Projekte.</a:t>
            </a:r>
          </a:p>
          <a:p>
            <a:endParaRPr lang="de-CH" sz="1400" dirty="0" smtClean="0">
              <a:latin typeface="Arial Rounded MT Bold" pitchFamily="34" charset="0"/>
            </a:endParaRPr>
          </a:p>
          <a:p>
            <a:r>
              <a:rPr lang="de-CH" sz="2400" dirty="0" smtClean="0">
                <a:latin typeface="Arial Rounded MT Bold" pitchFamily="34" charset="0"/>
              </a:rPr>
              <a:t>Die Lehrzeit beträgt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4 Jahre</a:t>
            </a:r>
            <a:r>
              <a:rPr lang="de-CH" sz="2400" dirty="0" smtClean="0">
                <a:latin typeface="Arial Rounded MT Bold" pitchFamily="34" charset="0"/>
              </a:rPr>
              <a:t>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51520" y="288487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Lehrbetrieb: .......................</a:t>
            </a:r>
            <a:endParaRPr lang="de-CH" sz="2000" dirty="0"/>
          </a:p>
        </p:txBody>
      </p:sp>
      <p:sp>
        <p:nvSpPr>
          <p:cNvPr id="21" name="Textfeld 20"/>
          <p:cNvSpPr txBox="1"/>
          <p:nvPr/>
        </p:nvSpPr>
        <p:spPr>
          <a:xfrm>
            <a:off x="251520" y="342493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Berufsfachschule: ..............</a:t>
            </a:r>
            <a:endParaRPr lang="de-CH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251520" y="4005064"/>
            <a:ext cx="35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Überbetriebliche Kurse:</a:t>
            </a:r>
            <a:endParaRPr lang="de-CH" sz="2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491880" y="288487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3.5 - 4 Tage pro Woche</a:t>
            </a:r>
            <a:endParaRPr lang="de-CH" sz="2000" dirty="0"/>
          </a:p>
        </p:txBody>
      </p:sp>
      <p:sp>
        <p:nvSpPr>
          <p:cNvPr id="30" name="Textfeld 29"/>
          <p:cNvSpPr txBox="1"/>
          <p:nvPr/>
        </p:nvSpPr>
        <p:spPr>
          <a:xfrm>
            <a:off x="3491880" y="342493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1 – 1.5 Tage pro Woche</a:t>
            </a:r>
            <a:endParaRPr lang="de-CH" sz="2000" dirty="0"/>
          </a:p>
        </p:txBody>
      </p:sp>
      <p:sp>
        <p:nvSpPr>
          <p:cNvPr id="31" name="Textfeld 30"/>
          <p:cNvSpPr txBox="1"/>
          <p:nvPr/>
        </p:nvSpPr>
        <p:spPr>
          <a:xfrm>
            <a:off x="3491880" y="472514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3 - 4 Wochen im 1. Lehrjahr</a:t>
            </a:r>
            <a:endParaRPr lang="de-CH" sz="2000" dirty="0"/>
          </a:p>
        </p:txBody>
      </p:sp>
      <p:sp>
        <p:nvSpPr>
          <p:cNvPr id="32" name="Textfeld 31"/>
          <p:cNvSpPr txBox="1"/>
          <p:nvPr/>
        </p:nvSpPr>
        <p:spPr>
          <a:xfrm>
            <a:off x="3491880" y="515719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2. Lehrjahr</a:t>
            </a:r>
            <a:endParaRPr lang="de-CH" sz="2000" dirty="0"/>
          </a:p>
        </p:txBody>
      </p:sp>
      <p:sp>
        <p:nvSpPr>
          <p:cNvPr id="33" name="Textfeld 32"/>
          <p:cNvSpPr txBox="1"/>
          <p:nvPr/>
        </p:nvSpPr>
        <p:spPr>
          <a:xfrm>
            <a:off x="349188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3. Lehrjahr</a:t>
            </a:r>
            <a:endParaRPr lang="de-CH" sz="2000" dirty="0"/>
          </a:p>
        </p:txBody>
      </p:sp>
      <p:sp>
        <p:nvSpPr>
          <p:cNvPr id="34" name="Textfeld 33"/>
          <p:cNvSpPr txBox="1"/>
          <p:nvPr/>
        </p:nvSpPr>
        <p:spPr>
          <a:xfrm>
            <a:off x="7551081" y="5241394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/>
              <a:t>38 - 46</a:t>
            </a:r>
          </a:p>
          <a:p>
            <a:pPr algn="ctr"/>
            <a:r>
              <a:rPr lang="de-CH" sz="2000" dirty="0" smtClean="0"/>
              <a:t>Tage</a:t>
            </a:r>
            <a:endParaRPr lang="de-CH" sz="2000" dirty="0"/>
          </a:p>
        </p:txBody>
      </p:sp>
      <p:sp>
        <p:nvSpPr>
          <p:cNvPr id="35" name="Geschweifte Klammer rechts 34"/>
          <p:cNvSpPr/>
          <p:nvPr/>
        </p:nvSpPr>
        <p:spPr>
          <a:xfrm>
            <a:off x="6876256" y="4797152"/>
            <a:ext cx="360040" cy="1548172"/>
          </a:xfrm>
          <a:prstGeom prst="rightBrace">
            <a:avLst>
              <a:gd name="adj1" fmla="val 1519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7" name="Textfeld 36"/>
          <p:cNvSpPr txBox="1"/>
          <p:nvPr/>
        </p:nvSpPr>
        <p:spPr>
          <a:xfrm>
            <a:off x="7262590" y="538541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/>
              <a:t>=</a:t>
            </a:r>
            <a:endParaRPr lang="de-CH" sz="2000" dirty="0"/>
          </a:p>
        </p:txBody>
      </p:sp>
      <p:sp>
        <p:nvSpPr>
          <p:cNvPr id="39" name="Textfeld 38"/>
          <p:cNvSpPr txBox="1"/>
          <p:nvPr/>
        </p:nvSpPr>
        <p:spPr>
          <a:xfrm>
            <a:off x="3491880" y="598528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4. Lehrjahr</a:t>
            </a:r>
            <a:endParaRPr lang="de-CH" sz="2000" dirty="0"/>
          </a:p>
        </p:txBody>
      </p:sp>
      <p:pic>
        <p:nvPicPr>
          <p:cNvPr id="42" name="Grafik 41" descr="Olten 01-04-2011 (6)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b="15002"/>
          <a:stretch>
            <a:fillRect/>
          </a:stretch>
        </p:blipFill>
        <p:spPr>
          <a:xfrm>
            <a:off x="349932" y="4437112"/>
            <a:ext cx="3105944" cy="1980000"/>
          </a:xfrm>
          <a:prstGeom prst="rect">
            <a:avLst/>
          </a:prstGeom>
        </p:spPr>
      </p:pic>
      <p:pic>
        <p:nvPicPr>
          <p:cNvPr id="20" name="Grafik 19" descr="VSEI_20130810_112104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8572" r="11419"/>
          <a:stretch>
            <a:fillRect/>
          </a:stretch>
        </p:blipFill>
        <p:spPr>
          <a:xfrm>
            <a:off x="6444208" y="2421120"/>
            <a:ext cx="2509795" cy="2088000"/>
          </a:xfrm>
          <a:prstGeom prst="rect">
            <a:avLst/>
          </a:prstGeom>
        </p:spPr>
      </p:pic>
      <p:sp>
        <p:nvSpPr>
          <p:cNvPr id="22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251520" y="90872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absolvieren zuerst eine Schnupperlehre.</a:t>
            </a:r>
          </a:p>
        </p:txBody>
      </p:sp>
      <p:pic>
        <p:nvPicPr>
          <p:cNvPr id="38" name="Grafik 37" descr="VSEI_20130718_161037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l="15875" t="15557" r="22066" b="15546"/>
          <a:stretch>
            <a:fillRect/>
          </a:stretch>
        </p:blipFill>
        <p:spPr>
          <a:xfrm>
            <a:off x="107504" y="1520788"/>
            <a:ext cx="1800000" cy="1297671"/>
          </a:xfrm>
          <a:prstGeom prst="rect">
            <a:avLst/>
          </a:prstGeom>
        </p:spPr>
      </p:pic>
      <p:pic>
        <p:nvPicPr>
          <p:cNvPr id="41" name="Grafik 40" descr="VSEI_20130718_145954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952080"/>
            <a:ext cx="1800000" cy="1197000"/>
          </a:xfrm>
          <a:prstGeom prst="rect">
            <a:avLst/>
          </a:prstGeom>
        </p:spPr>
      </p:pic>
      <p:pic>
        <p:nvPicPr>
          <p:cNvPr id="43" name="Grafik 42" descr="VSEI_20130810_120334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 l="8884" r="35589"/>
          <a:stretch>
            <a:fillRect/>
          </a:stretch>
        </p:blipFill>
        <p:spPr>
          <a:xfrm>
            <a:off x="107504" y="4293336"/>
            <a:ext cx="1800200" cy="216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43708" y="1556792"/>
            <a:ext cx="4824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Mit einer Schnupperlehre können viele Eindrücke und Erfahrungen zum Beruf gesammelt werden.</a:t>
            </a:r>
          </a:p>
          <a:p>
            <a:endParaRPr lang="de-CH" sz="1200" dirty="0" smtClean="0"/>
          </a:p>
          <a:p>
            <a:r>
              <a:rPr lang="de-CH" sz="2000" dirty="0" smtClean="0"/>
              <a:t>Die Schnupperlehre dauert rund eine Woche. So lernt man auch Firma und Mitarbeiter kennen.</a:t>
            </a:r>
          </a:p>
          <a:p>
            <a:endParaRPr lang="de-CH" sz="1200" dirty="0" smtClean="0"/>
          </a:p>
          <a:p>
            <a:r>
              <a:rPr lang="de-CH" sz="2000" dirty="0" smtClean="0"/>
              <a:t>Manche Firmen verlangen einen Eignungstest oder führen einen solchen während der Schnupperlehre</a:t>
            </a:r>
            <a:br>
              <a:rPr lang="de-CH" sz="2000" dirty="0" smtClean="0"/>
            </a:br>
            <a:r>
              <a:rPr lang="de-CH" sz="2000" dirty="0" smtClean="0"/>
              <a:t>durch.</a:t>
            </a:r>
            <a:endParaRPr lang="de-CH" sz="2000" dirty="0"/>
          </a:p>
        </p:txBody>
      </p:sp>
      <p:pic>
        <p:nvPicPr>
          <p:cNvPr id="13" name="Grafik 12" descr="VSEI-Button_d_bearbeitet-blau.jpg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F27DD"/>
              </a:clrFrom>
              <a:clrTo>
                <a:srgbClr val="0F27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777" y="6057352"/>
            <a:ext cx="2623223" cy="54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943708" y="5365665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Auf </a:t>
            </a:r>
            <a:r>
              <a:rPr lang="de-CH" sz="2000" b="1" dirty="0" smtClean="0">
                <a:solidFill>
                  <a:srgbClr val="FFC000"/>
                </a:solidFill>
              </a:rPr>
              <a:t>www.elektriker.ch</a:t>
            </a:r>
            <a:r>
              <a:rPr lang="de-CH" sz="2000" dirty="0" smtClean="0"/>
              <a:t> sind Firmen auf-gelistet, welche Schnupperlehren anbieten sowie über freie Lehrstellen verfügen.</a:t>
            </a:r>
            <a:endParaRPr lang="de-CH" sz="2000" dirty="0"/>
          </a:p>
        </p:txBody>
      </p:sp>
      <p:pic>
        <p:nvPicPr>
          <p:cNvPr id="16" name="Grafik 15" descr="VSEI_S_Pass V-02-2015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248" y="2385204"/>
            <a:ext cx="2069391" cy="2880000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157352"/>
            <a:ext cx="105943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haben interessante Zukunftsperspektiven: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39552" y="463861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Fachkurse</a:t>
            </a:r>
            <a:endParaRPr lang="de-CH" sz="1600" dirty="0"/>
          </a:p>
        </p:txBody>
      </p:sp>
      <p:sp>
        <p:nvSpPr>
          <p:cNvPr id="30" name="Textfeld 29"/>
          <p:cNvSpPr txBox="1"/>
          <p:nvPr/>
        </p:nvSpPr>
        <p:spPr>
          <a:xfrm>
            <a:off x="539552" y="298243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Berufsmaturität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403648" y="6201308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latin typeface="Arial" pitchFamily="34" charset="0"/>
                <a:cs typeface="Arial" pitchFamily="34" charset="0"/>
              </a:rPr>
              <a:t>Elektroinstallateur/in EFZ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508104" y="2132856"/>
            <a:ext cx="288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Höhere Fachprüfungen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- </a:t>
            </a:r>
            <a:r>
              <a:rPr lang="de-CH" sz="1400" dirty="0" smtClean="0"/>
              <a:t>Dipl. Elektroinstallateur/in</a:t>
            </a:r>
          </a:p>
          <a:p>
            <a:r>
              <a:rPr lang="de-CH" sz="1400" dirty="0" smtClean="0"/>
              <a:t>- Dipl. Telematiker/in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539552" y="257187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Höhere Fachschule HF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39552" y="174378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Fachhochschule FH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39552" y="3446420"/>
            <a:ext cx="4608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Elektro-Teamleiter/in</a:t>
            </a:r>
            <a:br>
              <a:rPr lang="de-CH" sz="1600" b="1" dirty="0" smtClean="0"/>
            </a:br>
            <a:r>
              <a:rPr lang="de-CH" sz="1400" dirty="0" smtClean="0"/>
              <a:t>mit VSEI-Zertifikat</a:t>
            </a:r>
            <a:endParaRPr lang="de-CH" sz="1200" dirty="0"/>
          </a:p>
        </p:txBody>
      </p:sp>
      <p:sp>
        <p:nvSpPr>
          <p:cNvPr id="47" name="Textfeld 46"/>
          <p:cNvSpPr txBox="1"/>
          <p:nvPr/>
        </p:nvSpPr>
        <p:spPr>
          <a:xfrm>
            <a:off x="539552" y="21758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Praxisprüfung gemäss NIV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Pfeil nach rechts 47"/>
          <p:cNvSpPr/>
          <p:nvPr/>
        </p:nvSpPr>
        <p:spPr>
          <a:xfrm rot="18900233">
            <a:off x="328468" y="3779216"/>
            <a:ext cx="6635120" cy="216024"/>
          </a:xfrm>
          <a:prstGeom prst="rightArrow">
            <a:avLst>
              <a:gd name="adj1" fmla="val 28126"/>
              <a:gd name="adj2" fmla="val 17994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9" name="Ellipse 48"/>
          <p:cNvSpPr/>
          <p:nvPr/>
        </p:nvSpPr>
        <p:spPr>
          <a:xfrm>
            <a:off x="1151620" y="6057292"/>
            <a:ext cx="288032" cy="2880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1" name="Ellipse 50"/>
          <p:cNvSpPr/>
          <p:nvPr/>
        </p:nvSpPr>
        <p:spPr>
          <a:xfrm>
            <a:off x="3311860" y="3933056"/>
            <a:ext cx="288032" cy="2880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3" name="Ellipse 52"/>
          <p:cNvSpPr/>
          <p:nvPr/>
        </p:nvSpPr>
        <p:spPr>
          <a:xfrm>
            <a:off x="5112060" y="2132856"/>
            <a:ext cx="288032" cy="2880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5" name="Textfeld 54"/>
          <p:cNvSpPr txBox="1"/>
          <p:nvPr/>
        </p:nvSpPr>
        <p:spPr>
          <a:xfrm>
            <a:off x="3239852" y="4003900"/>
            <a:ext cx="39244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      Berufsprüfungen mit</a:t>
            </a:r>
          </a:p>
          <a:p>
            <a:r>
              <a:rPr lang="de-CH" sz="1600" b="1" dirty="0" smtClean="0"/>
              <a:t>      eidg. Fachausweis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-</a:t>
            </a:r>
            <a:r>
              <a:rPr lang="de-CH" sz="1400" dirty="0" smtClean="0"/>
              <a:t> Elektro-Projektleiter/in FA</a:t>
            </a:r>
            <a:br>
              <a:rPr lang="de-CH" sz="1400" dirty="0" smtClean="0"/>
            </a:br>
            <a:r>
              <a:rPr lang="de-CH" sz="1400" dirty="0" smtClean="0"/>
              <a:t>   (Dauer ca. 3 Jahre)</a:t>
            </a:r>
            <a:br>
              <a:rPr lang="de-CH" sz="1400" dirty="0" smtClean="0"/>
            </a:br>
            <a:r>
              <a:rPr lang="de-CH" sz="1400" dirty="0" smtClean="0"/>
              <a:t>- Elektro-Sicherheitsberater/in FA</a:t>
            </a:r>
            <a:br>
              <a:rPr lang="de-CH" sz="1400" dirty="0" smtClean="0"/>
            </a:br>
            <a:r>
              <a:rPr lang="de-CH" sz="1400" dirty="0" smtClean="0"/>
              <a:t>   (Dauer ca. 2 Jahre)</a:t>
            </a:r>
            <a:br>
              <a:rPr lang="de-CH" sz="1400" dirty="0" smtClean="0"/>
            </a:br>
            <a:r>
              <a:rPr lang="de-CH" sz="1400" dirty="0" smtClean="0"/>
              <a:t>- Telematik-Projektleiter/in FA</a:t>
            </a:r>
            <a:br>
              <a:rPr lang="de-CH" sz="1400" dirty="0" smtClean="0"/>
            </a:br>
            <a:r>
              <a:rPr lang="de-CH" sz="1400" dirty="0" smtClean="0"/>
              <a:t>   (Dauer ca. 2 Jahre)</a:t>
            </a:r>
          </a:p>
        </p:txBody>
      </p:sp>
      <p:sp>
        <p:nvSpPr>
          <p:cNvPr id="56" name="Ellipse 55"/>
          <p:cNvSpPr/>
          <p:nvPr/>
        </p:nvSpPr>
        <p:spPr>
          <a:xfrm>
            <a:off x="179512" y="3590436"/>
            <a:ext cx="288032" cy="2880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7" name="Ellipse 56"/>
          <p:cNvSpPr/>
          <p:nvPr/>
        </p:nvSpPr>
        <p:spPr>
          <a:xfrm>
            <a:off x="179512" y="219034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1" name="Ellipse 60"/>
          <p:cNvSpPr/>
          <p:nvPr/>
        </p:nvSpPr>
        <p:spPr>
          <a:xfrm>
            <a:off x="179512" y="3018438"/>
            <a:ext cx="288032" cy="2880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1" name="Ellipse 70"/>
          <p:cNvSpPr/>
          <p:nvPr/>
        </p:nvSpPr>
        <p:spPr>
          <a:xfrm>
            <a:off x="179512" y="26078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2" name="Ellipse 71"/>
          <p:cNvSpPr/>
          <p:nvPr/>
        </p:nvSpPr>
        <p:spPr>
          <a:xfrm>
            <a:off x="179512" y="177978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6" name="Gruppieren 75"/>
          <p:cNvGrpSpPr/>
          <p:nvPr/>
        </p:nvGrpSpPr>
        <p:grpSpPr>
          <a:xfrm rot="2744356">
            <a:off x="2158531" y="4712809"/>
            <a:ext cx="864096" cy="461665"/>
            <a:chOff x="7020272" y="1659868"/>
            <a:chExt cx="864096" cy="461665"/>
          </a:xfrm>
        </p:grpSpPr>
        <p:sp>
          <p:nvSpPr>
            <p:cNvPr id="77" name="Ellipse 76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 – 3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grpSp>
        <p:nvGrpSpPr>
          <p:cNvPr id="79" name="Gruppieren 78"/>
          <p:cNvGrpSpPr/>
          <p:nvPr/>
        </p:nvGrpSpPr>
        <p:grpSpPr>
          <a:xfrm rot="2744356">
            <a:off x="3958733" y="2912608"/>
            <a:ext cx="864096" cy="461665"/>
            <a:chOff x="7020272" y="1659868"/>
            <a:chExt cx="864096" cy="461665"/>
          </a:xfrm>
        </p:grpSpPr>
        <p:sp>
          <p:nvSpPr>
            <p:cNvPr id="80" name="Ellipse 79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sp>
        <p:nvSpPr>
          <p:cNvPr id="84" name="Textfeld 83"/>
          <p:cNvSpPr txBox="1"/>
          <p:nvPr/>
        </p:nvSpPr>
        <p:spPr>
          <a:xfrm>
            <a:off x="539552" y="420657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Zusatzgrundbildungen</a:t>
            </a:r>
            <a:endParaRPr lang="de-CH" sz="1600" dirty="0"/>
          </a:p>
        </p:txBody>
      </p:sp>
      <p:sp>
        <p:nvSpPr>
          <p:cNvPr id="85" name="Ellipse 84"/>
          <p:cNvSpPr/>
          <p:nvPr/>
        </p:nvSpPr>
        <p:spPr>
          <a:xfrm>
            <a:off x="179512" y="418508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3" name="Grafik 32" descr="VSEI_BB_Konzept V-02-2015 small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636" y="3032956"/>
            <a:ext cx="2257840" cy="3600000"/>
          </a:xfrm>
          <a:prstGeom prst="rect">
            <a:avLst/>
          </a:prstGeom>
        </p:spPr>
      </p:pic>
      <p:sp>
        <p:nvSpPr>
          <p:cNvPr id="34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79512" y="4617132"/>
            <a:ext cx="288032" cy="2880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2134800"/>
            <a:ext cx="8640000" cy="343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215516" y="5733256"/>
            <a:ext cx="60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Wie Loïc entscheiden sich jedes Jahr rund</a:t>
            </a:r>
          </a:p>
          <a:p>
            <a:r>
              <a:rPr lang="de-CH" sz="2000" b="1" dirty="0" smtClean="0">
                <a:solidFill>
                  <a:srgbClr val="FFC000"/>
                </a:solidFill>
              </a:rPr>
              <a:t>2‘100</a:t>
            </a:r>
            <a:r>
              <a:rPr lang="de-CH" sz="2000" dirty="0" smtClean="0"/>
              <a:t> Schülerinnen und Schüler für diesen Beruf.</a:t>
            </a:r>
            <a:endParaRPr lang="de-CH" sz="2000" dirty="0"/>
          </a:p>
        </p:txBody>
      </p:sp>
      <p:sp>
        <p:nvSpPr>
          <p:cNvPr id="8" name="Interaktive Schaltfläche: Zurückkehren 7">
            <a:hlinkClick r:id="rId3" action="ppaction://hlinksldjump" highlightClick="1"/>
          </p:cNvPr>
          <p:cNvSpPr/>
          <p:nvPr/>
        </p:nvSpPr>
        <p:spPr>
          <a:xfrm>
            <a:off x="8172400" y="6093356"/>
            <a:ext cx="720000" cy="5400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2000" y="273600"/>
            <a:ext cx="8640000" cy="576000"/>
          </a:xfrm>
          <a:prstGeom prst="rect">
            <a:avLst/>
          </a:prstGeom>
          <a:solidFill>
            <a:srgbClr val="00B0F0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Elektroinstallateur/in EFZ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273600"/>
            <a:ext cx="8640000" cy="57600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60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erfüllen Kundenwünsche und leisten Support. </a:t>
            </a:r>
            <a:endParaRPr lang="de-CH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040052" y="3501008"/>
            <a:ext cx="334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konfigurieren am Laptop Anlagen und Geräte. </a:t>
            </a:r>
            <a:endParaRPr lang="de-CH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611560" y="6273316"/>
            <a:ext cx="356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schalten </a:t>
            </a:r>
            <a:r>
              <a:rPr lang="de-CH" sz="1600" dirty="0" err="1" smtClean="0"/>
              <a:t>Patchkabel</a:t>
            </a:r>
            <a:r>
              <a:rPr lang="de-CH" sz="1600" dirty="0" smtClean="0"/>
              <a:t> auf und er-</a:t>
            </a:r>
            <a:br>
              <a:rPr lang="de-CH" sz="1600" dirty="0" smtClean="0"/>
            </a:br>
            <a:r>
              <a:rPr lang="de-CH" sz="1600" dirty="0" smtClean="0"/>
              <a:t>stellen  Telekommunikationsanlagen. </a:t>
            </a:r>
            <a:endParaRPr lang="de-CH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5040052" y="627331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messen die Übertragungsqualität der Daten im Netzwerk.</a:t>
            </a:r>
            <a:endParaRPr lang="de-CH" sz="1600" dirty="0"/>
          </a:p>
        </p:txBody>
      </p:sp>
      <p:pic>
        <p:nvPicPr>
          <p:cNvPr id="16" name="Grafik 15" descr="M:\Nachwuchsförderung\Telematiker\jpg\VSEI_20130822_155903.jpg">
            <a:hlinkClick r:id="rId2" action="ppaction://hlinkfile"/>
          </p:cNvPr>
          <p:cNvPicPr/>
          <p:nvPr/>
        </p:nvPicPr>
        <p:blipFill>
          <a:blip r:embed="rId3" cstate="print"/>
          <a:srcRect r="3181"/>
          <a:stretch>
            <a:fillRect/>
          </a:stretch>
        </p:blipFill>
        <p:spPr bwMode="auto">
          <a:xfrm>
            <a:off x="5148064" y="4149080"/>
            <a:ext cx="32763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7524328" y="332656"/>
            <a:ext cx="1296000" cy="432000"/>
          </a:xfrm>
          <a:prstGeom prst="rect">
            <a:avLst/>
          </a:prstGeom>
          <a:solidFill>
            <a:srgbClr val="AFC300"/>
          </a:solidFill>
          <a:ln w="38100">
            <a:solidFill>
              <a:schemeClr val="tx1"/>
            </a:solidFill>
          </a:ln>
        </p:spPr>
        <p:txBody>
          <a:bodyPr vert="horz" lIns="45720" rIns="4572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4 Jahre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2050" name="Picture 2" descr="M:\Nachwuchsförderung\Telematiker\jpg\VSEI_20130813_110309.jpg">
            <a:hlinkClick r:id="rId4" action="ppaction://hlinkfile"/>
          </p:cNvPr>
          <p:cNvPicPr>
            <a:picLocks noChangeArrowheads="1"/>
          </p:cNvPicPr>
          <p:nvPr/>
        </p:nvPicPr>
        <p:blipFill>
          <a:blip r:embed="rId5" cstate="print"/>
          <a:srcRect r="3207"/>
          <a:stretch>
            <a:fillRect/>
          </a:stretch>
        </p:blipFill>
        <p:spPr bwMode="auto">
          <a:xfrm>
            <a:off x="5148064" y="1376772"/>
            <a:ext cx="3276364" cy="2160000"/>
          </a:xfrm>
          <a:prstGeom prst="rect">
            <a:avLst/>
          </a:prstGeom>
          <a:noFill/>
        </p:spPr>
      </p:pic>
      <p:pic>
        <p:nvPicPr>
          <p:cNvPr id="2051" name="Picture 3" descr="H:\DATEN\Ab A-2012\BBK Nachwuchsförderung\Berufspräsentation\Fotos Grafiken\Telematikerin am Rack.jpg">
            <a:hlinkClick r:id="rId6" action="ppaction://hlinkfile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572" y="4149080"/>
            <a:ext cx="3276000" cy="2160000"/>
          </a:xfrm>
          <a:prstGeom prst="rect">
            <a:avLst/>
          </a:prstGeom>
          <a:noFill/>
        </p:spPr>
      </p:pic>
      <p:sp>
        <p:nvSpPr>
          <p:cNvPr id="13" name="Textfeld 12">
            <a:hlinkClick r:id="rId8" action="ppaction://hlinkfile"/>
          </p:cNvPr>
          <p:cNvSpPr txBox="1"/>
          <p:nvPr/>
        </p:nvSpPr>
        <p:spPr>
          <a:xfrm>
            <a:off x="4067944" y="3182199"/>
            <a:ext cx="10081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dirty="0" smtClean="0">
                <a:latin typeface="Arial Rounded MT Bold" pitchFamily="34" charset="0"/>
              </a:rPr>
              <a:t>Film ab</a:t>
            </a:r>
            <a:endParaRPr lang="de-CH" dirty="0">
              <a:latin typeface="Arial Rounded MT Bold" pitchFamily="34" charset="0"/>
            </a:endParaRPr>
          </a:p>
        </p:txBody>
      </p:sp>
      <p:sp>
        <p:nvSpPr>
          <p:cNvPr id="15" name="Interaktive Schaltfläche: Film 14">
            <a:hlinkClick r:id="rId9" action="ppaction://hlinkfile" highlightClick="1"/>
          </p:cNvPr>
          <p:cNvSpPr/>
          <p:nvPr/>
        </p:nvSpPr>
        <p:spPr>
          <a:xfrm>
            <a:off x="4211960" y="3573016"/>
            <a:ext cx="720000" cy="540000"/>
          </a:xfrm>
          <a:prstGeom prst="actionButtonMovi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7" name="Grafik 16" descr="VSEI_20130813_094754.jpg">
            <a:hlinkClick r:id="rId10" action="ppaction://hlinkfile"/>
          </p:cNvPr>
          <p:cNvPicPr preferRelativeResize="0"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9572" y="1376772"/>
            <a:ext cx="32760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83868" y="5795972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Waschen und Trocknen</a:t>
            </a:r>
            <a:endParaRPr lang="de-CH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2951820" y="3203684"/>
            <a:ext cx="3204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Telefon und Kommunikation</a:t>
            </a:r>
            <a:endParaRPr lang="de-CH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323528" y="3203684"/>
            <a:ext cx="262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Licht und Beleuchtung</a:t>
            </a:r>
            <a:endParaRPr lang="de-CH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6156176" y="3203684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Kochen und Backen</a:t>
            </a:r>
            <a:endParaRPr lang="de-CH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36004" y="5795972"/>
            <a:ext cx="3203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Körperpflege und Wellness</a:t>
            </a:r>
            <a:endParaRPr lang="de-CH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6156176" y="5795972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Haus- und Gebäudetechnik</a:t>
            </a:r>
            <a:endParaRPr lang="de-CH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7939824" y="6567155"/>
            <a:ext cx="1204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/>
              <a:t>Bildquelle Internet</a:t>
            </a:r>
            <a:endParaRPr lang="de-CH" sz="1000" dirty="0"/>
          </a:p>
        </p:txBody>
      </p:sp>
      <p:pic>
        <p:nvPicPr>
          <p:cNvPr id="33" name="Grafik 32" descr="Lavamat_76650_und_Lavatherm_T_59880__0_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3868" y="3995972"/>
            <a:ext cx="2376264" cy="1800000"/>
          </a:xfrm>
          <a:prstGeom prst="rect">
            <a:avLst/>
          </a:prstGeom>
        </p:spPr>
      </p:pic>
      <p:pic>
        <p:nvPicPr>
          <p:cNvPr id="35" name="Grafik 34" descr="surfen.jpg"/>
          <p:cNvPicPr>
            <a:picLocks noChangeAspect="1"/>
          </p:cNvPicPr>
          <p:nvPr/>
        </p:nvPicPr>
        <p:blipFill>
          <a:blip r:embed="rId3" cstate="print"/>
          <a:srcRect l="2664" r="8071"/>
          <a:stretch>
            <a:fillRect/>
          </a:stretch>
        </p:blipFill>
        <p:spPr>
          <a:xfrm>
            <a:off x="3383868" y="1403484"/>
            <a:ext cx="2376264" cy="1800000"/>
          </a:xfrm>
          <a:prstGeom prst="rect">
            <a:avLst/>
          </a:prstGeom>
        </p:spPr>
      </p:pic>
      <p:pic>
        <p:nvPicPr>
          <p:cNvPr id="39" name="Grafik 38" descr="waermepum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995772"/>
            <a:ext cx="2700000" cy="1800000"/>
          </a:xfrm>
          <a:prstGeom prst="rect">
            <a:avLst/>
          </a:prstGeom>
        </p:spPr>
      </p:pic>
      <p:pic>
        <p:nvPicPr>
          <p:cNvPr id="40" name="Grafik 39" descr="electrolux-gk-78ts-o.jpg"/>
          <p:cNvPicPr>
            <a:picLocks noChangeAspect="1"/>
          </p:cNvPicPr>
          <p:nvPr/>
        </p:nvPicPr>
        <p:blipFill>
          <a:blip r:embed="rId5" cstate="print"/>
          <a:srcRect r="1321"/>
          <a:stretch>
            <a:fillRect/>
          </a:stretch>
        </p:blipFill>
        <p:spPr>
          <a:xfrm>
            <a:off x="6166766" y="1403484"/>
            <a:ext cx="2689710" cy="1800000"/>
          </a:xfrm>
          <a:prstGeom prst="rect">
            <a:avLst/>
          </a:prstGeom>
        </p:spPr>
      </p:pic>
      <p:pic>
        <p:nvPicPr>
          <p:cNvPr id="15" name="Grafik 14" descr="whirlpool-badewan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524" y="3995772"/>
            <a:ext cx="2702290" cy="1800000"/>
          </a:xfrm>
          <a:prstGeom prst="rect">
            <a:avLst/>
          </a:prstGeom>
        </p:spPr>
      </p:pic>
      <p:pic>
        <p:nvPicPr>
          <p:cNvPr id="18" name="Grafik 17" descr="Wohnzimmer Philips.jpg"/>
          <p:cNvPicPr>
            <a:picLocks noChangeAspect="1"/>
          </p:cNvPicPr>
          <p:nvPr/>
        </p:nvPicPr>
        <p:blipFill>
          <a:blip r:embed="rId7" cstate="print"/>
          <a:srcRect l="4704" t="20601" r="7087" b="20600"/>
          <a:stretch>
            <a:fillRect/>
          </a:stretch>
        </p:blipFill>
        <p:spPr>
          <a:xfrm>
            <a:off x="287524" y="1403484"/>
            <a:ext cx="2700300" cy="1800000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251520" y="440732"/>
            <a:ext cx="8640960" cy="576000"/>
          </a:xfrm>
          <a:prstGeom prst="rect">
            <a:avLst/>
          </a:prstGeom>
          <a:noFill/>
        </p:spPr>
        <p:txBody>
          <a:bodyPr vert="horz" lIns="45720" rIns="4572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de-CH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Wir kommen täglich damit in Kontakt ....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476" y="3156622"/>
            <a:ext cx="4500000" cy="32607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524" y="1579490"/>
            <a:ext cx="4500000" cy="3259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Kreuz 9"/>
          <p:cNvSpPr/>
          <p:nvPr/>
        </p:nvSpPr>
        <p:spPr>
          <a:xfrm>
            <a:off x="5220072" y="2060848"/>
            <a:ext cx="720080" cy="720080"/>
          </a:xfrm>
          <a:prstGeom prst="plus">
            <a:avLst>
              <a:gd name="adj" fmla="val 4019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251520" y="273600"/>
            <a:ext cx="8640000" cy="57600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sind besonders</a:t>
            </a:r>
            <a:endParaRPr lang="de-CH" sz="2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11560" y="1988840"/>
            <a:ext cx="7920880" cy="461665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Abgeschlossene Volksschule, obere Anforderungsstufe</a:t>
            </a:r>
            <a:endParaRPr lang="de-CH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611560" y="3717032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Selbständigkeit und Freude, auch alleine zu arbeiten</a:t>
            </a:r>
            <a:endParaRPr lang="de-CH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611560" y="3140968"/>
            <a:ext cx="7920880" cy="461665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Handwerkliches Geschick auch für feine Arbeit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11560" y="2564904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Gute Leistungen in Mathematik, Natur &amp; Technik </a:t>
            </a:r>
          </a:p>
        </p:txBody>
      </p:sp>
      <p:pic>
        <p:nvPicPr>
          <p:cNvPr id="16" name="Grafik 15" descr="C:\Users\Balssam.Mekroud\Desktop\BBA-Danke\Telematiker\VSEI_20130813_091758.jpg">
            <a:hlinkClick r:id="rId2" action="ppaction://hlinkfile"/>
          </p:cNvPr>
          <p:cNvPicPr/>
          <p:nvPr/>
        </p:nvPicPr>
        <p:blipFill>
          <a:blip r:embed="rId3" cstate="print"/>
          <a:srcRect r="2778"/>
          <a:stretch>
            <a:fillRect/>
          </a:stretch>
        </p:blipFill>
        <p:spPr bwMode="auto">
          <a:xfrm>
            <a:off x="3383868" y="4905164"/>
            <a:ext cx="252028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bringen folgende Voraussetzungen mit: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79512" y="2060848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Ellipse 19"/>
          <p:cNvSpPr/>
          <p:nvPr/>
        </p:nvSpPr>
        <p:spPr>
          <a:xfrm>
            <a:off x="179512" y="2636912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Ellipse 25"/>
          <p:cNvSpPr/>
          <p:nvPr/>
        </p:nvSpPr>
        <p:spPr>
          <a:xfrm>
            <a:off x="179512" y="32129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Ellipse 26"/>
          <p:cNvSpPr/>
          <p:nvPr/>
        </p:nvSpPr>
        <p:spPr>
          <a:xfrm>
            <a:off x="179512" y="3789040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Textfeld 22"/>
          <p:cNvSpPr txBox="1"/>
          <p:nvPr/>
        </p:nvSpPr>
        <p:spPr>
          <a:xfrm>
            <a:off x="251520" y="273600"/>
            <a:ext cx="8640000" cy="57600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1560" y="4293096"/>
            <a:ext cx="5292588" cy="461665"/>
          </a:xfrm>
          <a:prstGeom prst="rect">
            <a:avLst/>
          </a:prstGeom>
          <a:solidFill>
            <a:schemeClr val="tx1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Normale Farbsichtigkeit</a:t>
            </a:r>
            <a:endParaRPr lang="de-CH" sz="2400" dirty="0" smtClean="0"/>
          </a:p>
        </p:txBody>
      </p:sp>
      <p:sp>
        <p:nvSpPr>
          <p:cNvPr id="25" name="Ellipse 24"/>
          <p:cNvSpPr/>
          <p:nvPr/>
        </p:nvSpPr>
        <p:spPr>
          <a:xfrm>
            <a:off x="179512" y="436510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Picture 2" descr="M:\Nachwuchsförderung\Telematiker\jpg\VSEI_20130813_115258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19251" r="12804"/>
          <a:stretch>
            <a:fillRect/>
          </a:stretch>
        </p:blipFill>
        <p:spPr bwMode="auto">
          <a:xfrm>
            <a:off x="6084168" y="4257092"/>
            <a:ext cx="2448272" cy="24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251520" y="273600"/>
            <a:ext cx="8640000" cy="52322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1520" y="908720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werden im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Lehrbetrieb</a:t>
            </a:r>
            <a:r>
              <a:rPr lang="de-CH" sz="2400" dirty="0" smtClean="0">
                <a:latin typeface="Arial Rounded MT Bold" pitchFamily="34" charset="0"/>
              </a:rPr>
              <a:t>, in der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Berufsfachschule</a:t>
            </a:r>
            <a:r>
              <a:rPr lang="de-CH" sz="2400" dirty="0" smtClean="0">
                <a:latin typeface="Arial Rounded MT Bold" pitchFamily="34" charset="0"/>
              </a:rPr>
              <a:t> und in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überbetrieblichen Kursen</a:t>
            </a:r>
            <a:r>
              <a:rPr lang="de-CH" sz="2400" dirty="0" smtClean="0">
                <a:latin typeface="Arial Rounded MT Bold" pitchFamily="34" charset="0"/>
              </a:rPr>
              <a:t> ausgebildet. Der Beruf bietet Hightech-Erlebnisse und Perspektiven.</a:t>
            </a:r>
          </a:p>
          <a:p>
            <a:endParaRPr lang="de-CH" sz="1400" dirty="0" smtClean="0">
              <a:latin typeface="Arial Rounded MT Bold" pitchFamily="34" charset="0"/>
            </a:endParaRPr>
          </a:p>
          <a:p>
            <a:r>
              <a:rPr lang="de-CH" sz="2400" dirty="0" smtClean="0">
                <a:latin typeface="Arial Rounded MT Bold" pitchFamily="34" charset="0"/>
              </a:rPr>
              <a:t>Die Lehrzeit beträgt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4 Jahre</a:t>
            </a:r>
            <a:r>
              <a:rPr lang="de-CH" sz="2400" dirty="0" smtClean="0">
                <a:latin typeface="Arial Rounded MT Bold" pitchFamily="34" charset="0"/>
              </a:rPr>
              <a:t>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51520" y="288487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Lehrbetrieb: .......................</a:t>
            </a:r>
            <a:endParaRPr lang="de-CH" sz="2000" dirty="0"/>
          </a:p>
        </p:txBody>
      </p:sp>
      <p:sp>
        <p:nvSpPr>
          <p:cNvPr id="18" name="Textfeld 17"/>
          <p:cNvSpPr txBox="1"/>
          <p:nvPr/>
        </p:nvSpPr>
        <p:spPr>
          <a:xfrm>
            <a:off x="251520" y="342493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Berufsfachschule: ..............</a:t>
            </a:r>
            <a:endParaRPr lang="de-CH" sz="2000" dirty="0"/>
          </a:p>
        </p:txBody>
      </p:sp>
      <p:sp>
        <p:nvSpPr>
          <p:cNvPr id="21" name="Textfeld 20"/>
          <p:cNvSpPr txBox="1"/>
          <p:nvPr/>
        </p:nvSpPr>
        <p:spPr>
          <a:xfrm>
            <a:off x="251520" y="4005064"/>
            <a:ext cx="35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Überbetriebliche Kurse:</a:t>
            </a:r>
            <a:endParaRPr lang="de-CH" sz="2000" dirty="0"/>
          </a:p>
        </p:txBody>
      </p:sp>
      <p:sp>
        <p:nvSpPr>
          <p:cNvPr id="28" name="Textfeld 27"/>
          <p:cNvSpPr txBox="1"/>
          <p:nvPr/>
        </p:nvSpPr>
        <p:spPr>
          <a:xfrm>
            <a:off x="3491880" y="288487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3 - 4 Tage pro Woche</a:t>
            </a:r>
            <a:endParaRPr lang="de-CH" sz="2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491880" y="342493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1 – 2 Tage pro Woche</a:t>
            </a:r>
            <a:endParaRPr lang="de-CH" sz="2000" dirty="0"/>
          </a:p>
        </p:txBody>
      </p:sp>
      <p:sp>
        <p:nvSpPr>
          <p:cNvPr id="30" name="Textfeld 29"/>
          <p:cNvSpPr txBox="1"/>
          <p:nvPr/>
        </p:nvSpPr>
        <p:spPr>
          <a:xfrm>
            <a:off x="3491880" y="472514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1.5 - 2 Wochen im 1. Lehrjahr</a:t>
            </a:r>
            <a:endParaRPr lang="de-CH" sz="2000" dirty="0"/>
          </a:p>
        </p:txBody>
      </p:sp>
      <p:sp>
        <p:nvSpPr>
          <p:cNvPr id="31" name="Textfeld 30"/>
          <p:cNvSpPr txBox="1"/>
          <p:nvPr/>
        </p:nvSpPr>
        <p:spPr>
          <a:xfrm>
            <a:off x="3491880" y="515719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        2 Wochen im 2. Lehrjahr</a:t>
            </a:r>
            <a:endParaRPr lang="de-CH" sz="2000" dirty="0"/>
          </a:p>
        </p:txBody>
      </p:sp>
      <p:sp>
        <p:nvSpPr>
          <p:cNvPr id="32" name="Textfeld 31"/>
          <p:cNvSpPr txBox="1"/>
          <p:nvPr/>
        </p:nvSpPr>
        <p:spPr>
          <a:xfrm>
            <a:off x="349188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        3 Wochen im 3. Lehrjahr</a:t>
            </a:r>
            <a:endParaRPr lang="de-CH" sz="2000" dirty="0"/>
          </a:p>
        </p:txBody>
      </p:sp>
      <p:sp>
        <p:nvSpPr>
          <p:cNvPr id="33" name="Textfeld 32"/>
          <p:cNvSpPr txBox="1"/>
          <p:nvPr/>
        </p:nvSpPr>
        <p:spPr>
          <a:xfrm>
            <a:off x="7659093" y="5241394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/>
              <a:t>38 - 40</a:t>
            </a:r>
          </a:p>
          <a:p>
            <a:pPr algn="ctr"/>
            <a:r>
              <a:rPr lang="de-CH" sz="2000" dirty="0" smtClean="0"/>
              <a:t>Tage</a:t>
            </a:r>
            <a:endParaRPr lang="de-CH" sz="2000" dirty="0"/>
          </a:p>
        </p:txBody>
      </p:sp>
      <p:sp>
        <p:nvSpPr>
          <p:cNvPr id="34" name="Geschweifte Klammer rechts 33"/>
          <p:cNvSpPr/>
          <p:nvPr/>
        </p:nvSpPr>
        <p:spPr>
          <a:xfrm>
            <a:off x="6984268" y="4797152"/>
            <a:ext cx="360040" cy="1548172"/>
          </a:xfrm>
          <a:prstGeom prst="rightBrace">
            <a:avLst>
              <a:gd name="adj1" fmla="val 1519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5" name="Textfeld 34"/>
          <p:cNvSpPr txBox="1"/>
          <p:nvPr/>
        </p:nvSpPr>
        <p:spPr>
          <a:xfrm>
            <a:off x="7370602" y="538541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/>
              <a:t>=</a:t>
            </a:r>
            <a:endParaRPr lang="de-CH" sz="2000" dirty="0"/>
          </a:p>
        </p:txBody>
      </p:sp>
      <p:sp>
        <p:nvSpPr>
          <p:cNvPr id="36" name="Textfeld 35"/>
          <p:cNvSpPr txBox="1"/>
          <p:nvPr/>
        </p:nvSpPr>
        <p:spPr>
          <a:xfrm>
            <a:off x="3491880" y="598528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        3 Wochen im 4. Lehrjahr</a:t>
            </a:r>
            <a:endParaRPr lang="de-CH" sz="2000" dirty="0"/>
          </a:p>
        </p:txBody>
      </p:sp>
      <p:pic>
        <p:nvPicPr>
          <p:cNvPr id="39" name="Grafik 38" descr="EAZ Horw 26-02-2010 (15)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r="15616"/>
          <a:stretch>
            <a:fillRect/>
          </a:stretch>
        </p:blipFill>
        <p:spPr>
          <a:xfrm>
            <a:off x="359532" y="4437112"/>
            <a:ext cx="2970330" cy="1980000"/>
          </a:xfrm>
          <a:prstGeom prst="rect">
            <a:avLst/>
          </a:prstGeom>
        </p:spPr>
      </p:pic>
      <p:pic>
        <p:nvPicPr>
          <p:cNvPr id="40" name="Grafik 39" descr="VSEI_20130822_160506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2113" r="5300"/>
          <a:stretch>
            <a:fillRect/>
          </a:stretch>
        </p:blipFill>
        <p:spPr>
          <a:xfrm>
            <a:off x="6192180" y="2312876"/>
            <a:ext cx="27003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251520" y="273600"/>
            <a:ext cx="8640000" cy="52322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1520" y="90872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absolvieren zuerst eine Schnupperlehre.</a:t>
            </a:r>
          </a:p>
        </p:txBody>
      </p:sp>
      <p:pic>
        <p:nvPicPr>
          <p:cNvPr id="38" name="Grafik 37" descr="VSEI_20130813_100803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592796"/>
            <a:ext cx="1800000" cy="1197000"/>
          </a:xfrm>
          <a:prstGeom prst="rect">
            <a:avLst/>
          </a:prstGeom>
        </p:spPr>
      </p:pic>
      <p:pic>
        <p:nvPicPr>
          <p:cNvPr id="41" name="Grafik 40" descr="VSEI_20130813_104714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0001" r="6656"/>
          <a:stretch>
            <a:fillRect/>
          </a:stretch>
        </p:blipFill>
        <p:spPr>
          <a:xfrm>
            <a:off x="107504" y="2924944"/>
            <a:ext cx="1800200" cy="1436400"/>
          </a:xfrm>
          <a:prstGeom prst="rect">
            <a:avLst/>
          </a:prstGeom>
        </p:spPr>
      </p:pic>
      <p:pic>
        <p:nvPicPr>
          <p:cNvPr id="43" name="Grafik 42" descr="VSEI_20130822_152312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 l="4977" r="18348"/>
          <a:stretch>
            <a:fillRect/>
          </a:stretch>
        </p:blipFill>
        <p:spPr>
          <a:xfrm>
            <a:off x="107504" y="4545122"/>
            <a:ext cx="1800000" cy="156113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43708" y="1556792"/>
            <a:ext cx="4824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Mit einer Schnupperlehre können viele Eindrücke und Erfahrungen zum Beruf gesammelt werden.</a:t>
            </a:r>
          </a:p>
          <a:p>
            <a:endParaRPr lang="de-CH" sz="1200" dirty="0" smtClean="0"/>
          </a:p>
          <a:p>
            <a:r>
              <a:rPr lang="de-CH" sz="2000" dirty="0" smtClean="0"/>
              <a:t>Die Schnupperlehre dauert rund eine Woche. So lernt man auch Firma und Mitarbeiter kennen.</a:t>
            </a:r>
          </a:p>
          <a:p>
            <a:endParaRPr lang="de-CH" sz="1200" dirty="0" smtClean="0"/>
          </a:p>
          <a:p>
            <a:r>
              <a:rPr lang="de-CH" sz="2000" dirty="0" smtClean="0"/>
              <a:t>Manche Firmen verlangen einen Eignungstest oder führen einen solchen während der Schnupperlehre</a:t>
            </a:r>
            <a:br>
              <a:rPr lang="de-CH" sz="2000" dirty="0" smtClean="0"/>
            </a:br>
            <a:r>
              <a:rPr lang="de-CH" sz="2000" dirty="0" smtClean="0"/>
              <a:t>durch.</a:t>
            </a:r>
            <a:endParaRPr lang="de-CH" sz="2000" dirty="0"/>
          </a:p>
        </p:txBody>
      </p:sp>
      <p:pic>
        <p:nvPicPr>
          <p:cNvPr id="13" name="Grafik 12" descr="VSEI-Button_d_bearbeitet-blau.jpg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F27DD"/>
              </a:clrFrom>
              <a:clrTo>
                <a:srgbClr val="0F27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777" y="6057352"/>
            <a:ext cx="2623223" cy="54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943708" y="5365665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Auf </a:t>
            </a:r>
            <a:r>
              <a:rPr lang="de-CH" sz="2000" b="1" dirty="0" smtClean="0">
                <a:solidFill>
                  <a:srgbClr val="FFC000"/>
                </a:solidFill>
              </a:rPr>
              <a:t>www.elektriker.ch</a:t>
            </a:r>
            <a:r>
              <a:rPr lang="de-CH" sz="2000" dirty="0" smtClean="0"/>
              <a:t> sind Firmen auf-gelistet, welche Schnupperlehren anbieten sowie über freie Lehrstellen verfügen.</a:t>
            </a:r>
            <a:endParaRPr lang="de-CH" sz="2000" dirty="0"/>
          </a:p>
        </p:txBody>
      </p:sp>
      <p:pic>
        <p:nvPicPr>
          <p:cNvPr id="12" name="Grafik 11" descr="VSEI_S_Pass V-02-2015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248" y="2385204"/>
            <a:ext cx="2069391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140047"/>
            <a:ext cx="1047600" cy="145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feld 27"/>
          <p:cNvSpPr txBox="1"/>
          <p:nvPr/>
        </p:nvSpPr>
        <p:spPr>
          <a:xfrm>
            <a:off x="251520" y="273600"/>
            <a:ext cx="8640000" cy="57600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haben interessante Zukunftsperspektiven: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539552" y="463861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Fachkurse</a:t>
            </a:r>
            <a:endParaRPr lang="de-CH" sz="1600" dirty="0"/>
          </a:p>
        </p:txBody>
      </p:sp>
      <p:sp>
        <p:nvSpPr>
          <p:cNvPr id="45" name="Textfeld 44"/>
          <p:cNvSpPr txBox="1"/>
          <p:nvPr/>
        </p:nvSpPr>
        <p:spPr>
          <a:xfrm>
            <a:off x="539552" y="298243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Berufsmaturität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403648" y="6201308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latin typeface="Arial" pitchFamily="34" charset="0"/>
                <a:cs typeface="Arial" pitchFamily="34" charset="0"/>
              </a:rPr>
              <a:t>Telematiker/in EFZ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5508104" y="2132856"/>
            <a:ext cx="2880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Höhere Fachprüfung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400" dirty="0" smtClean="0"/>
              <a:t>- Dipl. Telematiker/in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39552" y="257187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Höhere Fachschule HF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539552" y="174378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Fachhochschule FH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539552" y="3501008"/>
            <a:ext cx="4608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Elektro-Teamleiter/in</a:t>
            </a:r>
            <a:br>
              <a:rPr lang="de-CH" sz="1600" b="1" dirty="0" smtClean="0"/>
            </a:br>
            <a:r>
              <a:rPr lang="de-CH" sz="1400" dirty="0" smtClean="0"/>
              <a:t>mit VSEI-Zertifikat</a:t>
            </a:r>
            <a:endParaRPr lang="de-CH" sz="1200" dirty="0"/>
          </a:p>
        </p:txBody>
      </p:sp>
      <p:sp>
        <p:nvSpPr>
          <p:cNvPr id="60" name="Textfeld 59"/>
          <p:cNvSpPr txBox="1"/>
          <p:nvPr/>
        </p:nvSpPr>
        <p:spPr>
          <a:xfrm>
            <a:off x="539552" y="21758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Praxisprüfung gemäss NIV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Pfeil nach rechts 60"/>
          <p:cNvSpPr/>
          <p:nvPr/>
        </p:nvSpPr>
        <p:spPr>
          <a:xfrm rot="18900233">
            <a:off x="328468" y="3779216"/>
            <a:ext cx="6635120" cy="216024"/>
          </a:xfrm>
          <a:prstGeom prst="rightArrow">
            <a:avLst>
              <a:gd name="adj1" fmla="val 28126"/>
              <a:gd name="adj2" fmla="val 179944"/>
            </a:avLst>
          </a:prstGeom>
          <a:solidFill>
            <a:srgbClr val="AFC300"/>
          </a:solidFill>
          <a:ln>
            <a:solidFill>
              <a:srgbClr val="A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2" name="Ellipse 61"/>
          <p:cNvSpPr/>
          <p:nvPr/>
        </p:nvSpPr>
        <p:spPr>
          <a:xfrm>
            <a:off x="1151620" y="6057292"/>
            <a:ext cx="288032" cy="288032"/>
          </a:xfrm>
          <a:prstGeom prst="ellipse">
            <a:avLst/>
          </a:prstGeom>
          <a:solidFill>
            <a:srgbClr val="AFC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3" name="Ellipse 62"/>
          <p:cNvSpPr/>
          <p:nvPr/>
        </p:nvSpPr>
        <p:spPr>
          <a:xfrm>
            <a:off x="3311860" y="3933056"/>
            <a:ext cx="288032" cy="288032"/>
          </a:xfrm>
          <a:prstGeom prst="ellipse">
            <a:avLst/>
          </a:prstGeom>
          <a:solidFill>
            <a:srgbClr val="AFC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Ellipse 63"/>
          <p:cNvSpPr/>
          <p:nvPr/>
        </p:nvSpPr>
        <p:spPr>
          <a:xfrm>
            <a:off x="5112060" y="2132856"/>
            <a:ext cx="288032" cy="288032"/>
          </a:xfrm>
          <a:prstGeom prst="ellipse">
            <a:avLst/>
          </a:prstGeom>
          <a:solidFill>
            <a:srgbClr val="AFC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5" name="Textfeld 64"/>
          <p:cNvSpPr txBox="1"/>
          <p:nvPr/>
        </p:nvSpPr>
        <p:spPr>
          <a:xfrm>
            <a:off x="3239852" y="4003900"/>
            <a:ext cx="39244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      Berufsprüfung mit</a:t>
            </a:r>
          </a:p>
          <a:p>
            <a:r>
              <a:rPr lang="de-CH" sz="1600" b="1" dirty="0" smtClean="0"/>
              <a:t>      eidg. Fachausweis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400" dirty="0" smtClean="0"/>
              <a:t>- Telematik-Projektleiter/in FA</a:t>
            </a:r>
          </a:p>
          <a:p>
            <a:r>
              <a:rPr lang="de-CH" sz="1400" dirty="0" smtClean="0"/>
              <a:t>   (Dauer ca. 2 Jahre)</a:t>
            </a:r>
            <a:br>
              <a:rPr lang="de-CH" sz="1400" dirty="0" smtClean="0"/>
            </a:br>
            <a:endParaRPr lang="de-CH" sz="1400" dirty="0" smtClean="0"/>
          </a:p>
        </p:txBody>
      </p:sp>
      <p:sp>
        <p:nvSpPr>
          <p:cNvPr id="67" name="Ellipse 66"/>
          <p:cNvSpPr/>
          <p:nvPr/>
        </p:nvSpPr>
        <p:spPr>
          <a:xfrm>
            <a:off x="179512" y="219034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9" name="Ellipse 68"/>
          <p:cNvSpPr/>
          <p:nvPr/>
        </p:nvSpPr>
        <p:spPr>
          <a:xfrm>
            <a:off x="179512" y="3018438"/>
            <a:ext cx="288032" cy="288032"/>
          </a:xfrm>
          <a:prstGeom prst="ellipse">
            <a:avLst/>
          </a:prstGeom>
          <a:solidFill>
            <a:srgbClr val="AFC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0" name="Ellipse 69"/>
          <p:cNvSpPr/>
          <p:nvPr/>
        </p:nvSpPr>
        <p:spPr>
          <a:xfrm>
            <a:off x="179512" y="26078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1" name="Ellipse 70"/>
          <p:cNvSpPr/>
          <p:nvPr/>
        </p:nvSpPr>
        <p:spPr>
          <a:xfrm>
            <a:off x="179512" y="177978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2" name="Gruppieren 71"/>
          <p:cNvGrpSpPr/>
          <p:nvPr/>
        </p:nvGrpSpPr>
        <p:grpSpPr>
          <a:xfrm rot="2744356">
            <a:off x="2158531" y="4712809"/>
            <a:ext cx="864096" cy="461665"/>
            <a:chOff x="7020272" y="1659868"/>
            <a:chExt cx="864096" cy="461665"/>
          </a:xfrm>
        </p:grpSpPr>
        <p:sp>
          <p:nvSpPr>
            <p:cNvPr id="73" name="Ellipse 72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grpSp>
        <p:nvGrpSpPr>
          <p:cNvPr id="75" name="Gruppieren 74"/>
          <p:cNvGrpSpPr/>
          <p:nvPr/>
        </p:nvGrpSpPr>
        <p:grpSpPr>
          <a:xfrm rot="2744356">
            <a:off x="3958733" y="2912608"/>
            <a:ext cx="864096" cy="461665"/>
            <a:chOff x="7020272" y="1659868"/>
            <a:chExt cx="864096" cy="461665"/>
          </a:xfrm>
        </p:grpSpPr>
        <p:sp>
          <p:nvSpPr>
            <p:cNvPr id="76" name="Ellipse 75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sp>
        <p:nvSpPr>
          <p:cNvPr id="80" name="Ellipse 79"/>
          <p:cNvSpPr/>
          <p:nvPr/>
        </p:nvSpPr>
        <p:spPr>
          <a:xfrm>
            <a:off x="179512" y="3550369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1" name="Textfeld 80"/>
          <p:cNvSpPr txBox="1"/>
          <p:nvPr/>
        </p:nvSpPr>
        <p:spPr>
          <a:xfrm>
            <a:off x="539552" y="417056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Zusatzgrundbildungen</a:t>
            </a:r>
            <a:endParaRPr lang="de-CH" sz="1600" dirty="0"/>
          </a:p>
        </p:txBody>
      </p:sp>
      <p:sp>
        <p:nvSpPr>
          <p:cNvPr id="82" name="Ellipse 81"/>
          <p:cNvSpPr/>
          <p:nvPr/>
        </p:nvSpPr>
        <p:spPr>
          <a:xfrm>
            <a:off x="179512" y="4149080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3" name="Grafik 32" descr="VSEI_BB_Konzept V-02-2015 small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636" y="3032956"/>
            <a:ext cx="2257840" cy="3600000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179512" y="4653136"/>
            <a:ext cx="288032" cy="288032"/>
          </a:xfrm>
          <a:prstGeom prst="ellipse">
            <a:avLst/>
          </a:prstGeom>
          <a:solidFill>
            <a:srgbClr val="AFC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5188"/>
            <a:ext cx="8639175" cy="34750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251520" y="273600"/>
            <a:ext cx="8640000" cy="576000"/>
          </a:xfrm>
          <a:prstGeom prst="rect">
            <a:avLst/>
          </a:prstGeom>
          <a:solidFill>
            <a:srgbClr val="AFC300"/>
          </a:solidFill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 Rounded MT Bold" pitchFamily="34" charset="0"/>
              </a:rPr>
              <a:t>Telematiker/in EFZ</a:t>
            </a:r>
            <a:endParaRPr lang="de-CH" sz="2800" b="1" dirty="0">
              <a:latin typeface="Arial Rounded MT Bold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5516" y="5733256"/>
            <a:ext cx="60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Wie Evelyn entscheiden sich jedes Jahr rund</a:t>
            </a:r>
          </a:p>
          <a:p>
            <a:r>
              <a:rPr lang="de-CH" sz="2000" b="1" dirty="0" smtClean="0">
                <a:solidFill>
                  <a:srgbClr val="FFC000"/>
                </a:solidFill>
              </a:rPr>
              <a:t>50</a:t>
            </a:r>
            <a:r>
              <a:rPr lang="de-CH" sz="2000" dirty="0" smtClean="0"/>
              <a:t> Schülerinnen und Schüler für diesen Beruf.</a:t>
            </a:r>
            <a:endParaRPr lang="de-CH" sz="2000" dirty="0"/>
          </a:p>
        </p:txBody>
      </p:sp>
      <p:sp>
        <p:nvSpPr>
          <p:cNvPr id="6" name="Interaktive Schaltfläche: Zurückkehren 5">
            <a:hlinkClick r:id="rId3" action="ppaction://hlinksldjump" highlightClick="1"/>
          </p:cNvPr>
          <p:cNvSpPr/>
          <p:nvPr/>
        </p:nvSpPr>
        <p:spPr>
          <a:xfrm>
            <a:off x="8172400" y="6093356"/>
            <a:ext cx="720000" cy="5400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pic>
        <p:nvPicPr>
          <p:cNvPr id="8" name="Grafik 7" descr="C:\Users\Balssam.Mekroud\Desktop\BBA-Danke\Elektroplaner\VSEI_20130718_124902.jpg">
            <a:hlinkClick r:id="rId2" action="ppaction://hlinkfile"/>
          </p:cNvPr>
          <p:cNvPicPr/>
          <p:nvPr/>
        </p:nvPicPr>
        <p:blipFill>
          <a:blip r:embed="rId3" cstate="print"/>
          <a:srcRect r="3192"/>
          <a:stretch>
            <a:fillRect/>
          </a:stretch>
        </p:blipFill>
        <p:spPr bwMode="auto">
          <a:xfrm rot="10800000" flipH="1" flipV="1">
            <a:off x="719572" y="4149080"/>
            <a:ext cx="3275988" cy="215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11560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.... beschaffen technische </a:t>
            </a:r>
            <a:r>
              <a:rPr lang="de-CH" sz="1600" dirty="0" err="1" smtClean="0">
                <a:latin typeface="Arial" pitchFamily="34" charset="0"/>
                <a:cs typeface="Arial" pitchFamily="34" charset="0"/>
              </a:rPr>
              <a:t>Informa-tionen</a:t>
            </a:r>
            <a:r>
              <a:rPr lang="de-CH" sz="1600" dirty="0" smtClean="0">
                <a:latin typeface="Arial" pitchFamily="34" charset="0"/>
                <a:cs typeface="Arial" pitchFamily="34" charset="0"/>
              </a:rPr>
              <a:t> z.B. aus Katalogen.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040052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.... telefonieren mit Architekten, Kunden und Lieferanten.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560" y="627331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.... koordinieren Arbeiten mit dem Elektriker auf der Baustelle.  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040052" y="6273316"/>
            <a:ext cx="385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.... entwerfen Installationspläne und elektrische Steuerungen am Computer.</a:t>
            </a:r>
          </a:p>
        </p:txBody>
      </p:sp>
      <p:pic>
        <p:nvPicPr>
          <p:cNvPr id="1026" name="Picture 2" descr="M:\Nachwuchsförderung\Elektroplaner\tif\VSEI_20130718_100153.tif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r="915" b="3215"/>
          <a:stretch>
            <a:fillRect/>
          </a:stretch>
        </p:blipFill>
        <p:spPr bwMode="auto">
          <a:xfrm>
            <a:off x="719573" y="1376772"/>
            <a:ext cx="3276363" cy="2160240"/>
          </a:xfrm>
          <a:prstGeom prst="rect">
            <a:avLst/>
          </a:prstGeom>
          <a:noFill/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7524328" y="332656"/>
            <a:ext cx="1296000" cy="432000"/>
          </a:xfrm>
          <a:prstGeom prst="rect">
            <a:avLst/>
          </a:prstGeom>
          <a:solidFill>
            <a:srgbClr val="834D43"/>
          </a:solidFill>
          <a:ln w="38100">
            <a:solidFill>
              <a:schemeClr val="tx1"/>
            </a:solidFill>
          </a:ln>
        </p:spPr>
        <p:txBody>
          <a:bodyPr vert="horz" lIns="45720" rIns="4572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4 Jahre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4098" name="Picture 2" descr="M:\Nachwuchsförderung\Elektroplaner\jpg\VSEI_20130718_105516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b="840"/>
          <a:stretch>
            <a:fillRect/>
          </a:stretch>
        </p:blipFill>
        <p:spPr bwMode="auto">
          <a:xfrm>
            <a:off x="5148064" y="1376772"/>
            <a:ext cx="3276000" cy="2160240"/>
          </a:xfrm>
          <a:prstGeom prst="rect">
            <a:avLst/>
          </a:prstGeom>
          <a:noFill/>
        </p:spPr>
      </p:pic>
      <p:pic>
        <p:nvPicPr>
          <p:cNvPr id="4100" name="Picture 4" descr="M:\Nachwuchsförderung\Elektroplaner\jpg\VSEI_20130718_110303.jp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t="1626" b="840"/>
          <a:stretch>
            <a:fillRect/>
          </a:stretch>
        </p:blipFill>
        <p:spPr bwMode="auto">
          <a:xfrm>
            <a:off x="5148064" y="4149080"/>
            <a:ext cx="3276000" cy="2160240"/>
          </a:xfrm>
          <a:prstGeom prst="rect">
            <a:avLst/>
          </a:prstGeom>
          <a:noFill/>
        </p:spPr>
      </p:pic>
      <p:sp>
        <p:nvSpPr>
          <p:cNvPr id="15" name="Textfeld 14">
            <a:hlinkClick r:id="rId10" action="ppaction://hlinkfile"/>
          </p:cNvPr>
          <p:cNvSpPr txBox="1"/>
          <p:nvPr/>
        </p:nvSpPr>
        <p:spPr>
          <a:xfrm>
            <a:off x="4067944" y="3182199"/>
            <a:ext cx="10081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dirty="0" smtClean="0">
                <a:latin typeface="Arial Rounded MT Bold" pitchFamily="34" charset="0"/>
              </a:rPr>
              <a:t>Film ab</a:t>
            </a:r>
            <a:endParaRPr lang="de-CH" dirty="0">
              <a:latin typeface="Arial Rounded MT Bold" pitchFamily="34" charset="0"/>
            </a:endParaRPr>
          </a:p>
        </p:txBody>
      </p:sp>
      <p:sp>
        <p:nvSpPr>
          <p:cNvPr id="17" name="Interaktive Schaltfläche: Film 16">
            <a:hlinkClick r:id="rId11" action="ppaction://hlinkfile" highlightClick="1"/>
          </p:cNvPr>
          <p:cNvSpPr/>
          <p:nvPr/>
        </p:nvSpPr>
        <p:spPr>
          <a:xfrm>
            <a:off x="4211960" y="3573016"/>
            <a:ext cx="720000" cy="540000"/>
          </a:xfrm>
          <a:prstGeom prst="actionButtonMovi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989600" cy="36064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968552" cy="36034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Kreuz 5"/>
          <p:cNvSpPr/>
          <p:nvPr/>
        </p:nvSpPr>
        <p:spPr>
          <a:xfrm>
            <a:off x="2699792" y="1988840"/>
            <a:ext cx="720080" cy="720080"/>
          </a:xfrm>
          <a:prstGeom prst="plus">
            <a:avLst>
              <a:gd name="adj" fmla="val 4019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sind besonders</a:t>
            </a:r>
            <a:endParaRPr lang="de-CH" sz="2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1995227"/>
            <a:ext cx="7920880" cy="461665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Abgeschlossene Volksschule, obere Anforderungsstufe</a:t>
            </a:r>
            <a:endParaRPr lang="de-CH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611560" y="2564904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Gute Leistungen in Mathematik, Natur &amp; Technik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3140968"/>
            <a:ext cx="7920880" cy="461665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Gutes räumliches Vorstellungsvermögen</a:t>
            </a:r>
            <a:endParaRPr lang="de-CH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11560" y="3717032"/>
            <a:ext cx="7920880" cy="830997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Technisches Verständnis und Freude mit dem PC zu arbeiten</a:t>
            </a:r>
          </a:p>
        </p:txBody>
      </p:sp>
      <p:pic>
        <p:nvPicPr>
          <p:cNvPr id="18" name="Grafik 17" descr="C:\Users\Balssam.Mekroud\Desktop\BBA-Danke\Elektroplaner\VSEI_20130718_133253.jpg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440" y="4653136"/>
            <a:ext cx="252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bringen folgende Voraussetzungen mit: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79512" y="2096852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Ellipse 21"/>
          <p:cNvSpPr/>
          <p:nvPr/>
        </p:nvSpPr>
        <p:spPr>
          <a:xfrm>
            <a:off x="179512" y="267291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Ellipse 22"/>
          <p:cNvSpPr/>
          <p:nvPr/>
        </p:nvSpPr>
        <p:spPr>
          <a:xfrm>
            <a:off x="179512" y="32129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/>
          <p:cNvSpPr/>
          <p:nvPr/>
        </p:nvSpPr>
        <p:spPr>
          <a:xfrm>
            <a:off x="179512" y="400506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Textfeld 25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1560" y="4653136"/>
            <a:ext cx="5292588" cy="830997"/>
          </a:xfrm>
          <a:prstGeom prst="rect">
            <a:avLst/>
          </a:prstGeom>
          <a:solidFill>
            <a:schemeClr val="tx1">
              <a:lumMod val="75000"/>
              <a:alpha val="50196"/>
            </a:schemeClr>
          </a:solidFill>
        </p:spPr>
        <p:txBody>
          <a:bodyPr wrap="square" rtlCol="0">
            <a:no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Normale Farbsichtigkeit und gute Sehschärfe</a:t>
            </a:r>
            <a:endParaRPr lang="de-CH" sz="2400" dirty="0" smtClean="0"/>
          </a:p>
        </p:txBody>
      </p:sp>
      <p:sp>
        <p:nvSpPr>
          <p:cNvPr id="31" name="Ellipse 30"/>
          <p:cNvSpPr/>
          <p:nvPr/>
        </p:nvSpPr>
        <p:spPr>
          <a:xfrm>
            <a:off x="179512" y="4941168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51520" y="908720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werden im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Lehrbetrieb</a:t>
            </a:r>
            <a:r>
              <a:rPr lang="de-CH" sz="2400" dirty="0" smtClean="0">
                <a:latin typeface="Arial Rounded MT Bold" pitchFamily="34" charset="0"/>
              </a:rPr>
              <a:t>, in der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Berufsfachschule</a:t>
            </a:r>
            <a:r>
              <a:rPr lang="de-CH" sz="2400" dirty="0" smtClean="0">
                <a:latin typeface="Arial Rounded MT Bold" pitchFamily="34" charset="0"/>
              </a:rPr>
              <a:t> und in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überbetrieblichen Kursen</a:t>
            </a:r>
            <a:r>
              <a:rPr lang="de-CH" sz="2400" dirty="0" smtClean="0">
                <a:latin typeface="Arial Rounded MT Bold" pitchFamily="34" charset="0"/>
              </a:rPr>
              <a:t> ausgebildet. Der Beruf bietet Abwechslung und spannende Projekte.</a:t>
            </a:r>
          </a:p>
          <a:p>
            <a:endParaRPr lang="de-CH" sz="1400" dirty="0" smtClean="0">
              <a:latin typeface="Arial Rounded MT Bold" pitchFamily="34" charset="0"/>
            </a:endParaRPr>
          </a:p>
          <a:p>
            <a:r>
              <a:rPr lang="de-CH" sz="2400" dirty="0" smtClean="0">
                <a:latin typeface="Arial Rounded MT Bold" pitchFamily="34" charset="0"/>
              </a:rPr>
              <a:t>Die Lehrzeit beträgt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4 Jahre</a:t>
            </a:r>
            <a:r>
              <a:rPr lang="de-CH" sz="2400" dirty="0" smtClean="0">
                <a:latin typeface="Arial Rounded MT Bold" pitchFamily="34" charset="0"/>
              </a:rPr>
              <a:t>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51520" y="288487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Lehrbetrieb: .......................</a:t>
            </a:r>
            <a:endParaRPr lang="de-CH" sz="2000" dirty="0"/>
          </a:p>
        </p:txBody>
      </p:sp>
      <p:sp>
        <p:nvSpPr>
          <p:cNvPr id="19" name="Textfeld 18"/>
          <p:cNvSpPr txBox="1"/>
          <p:nvPr/>
        </p:nvSpPr>
        <p:spPr>
          <a:xfrm>
            <a:off x="251520" y="342493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Berufsfachschule: ..............</a:t>
            </a:r>
            <a:endParaRPr lang="de-CH" sz="2000" dirty="0"/>
          </a:p>
        </p:txBody>
      </p:sp>
      <p:sp>
        <p:nvSpPr>
          <p:cNvPr id="20" name="Textfeld 19"/>
          <p:cNvSpPr txBox="1"/>
          <p:nvPr/>
        </p:nvSpPr>
        <p:spPr>
          <a:xfrm>
            <a:off x="251520" y="4005064"/>
            <a:ext cx="35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Überbetriebliche Kurse:</a:t>
            </a:r>
            <a:endParaRPr lang="de-CH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3491880" y="288487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3.5 - 4 Tage pro Woche</a:t>
            </a:r>
            <a:endParaRPr lang="de-CH" sz="2000" dirty="0"/>
          </a:p>
        </p:txBody>
      </p:sp>
      <p:sp>
        <p:nvSpPr>
          <p:cNvPr id="27" name="Textfeld 26"/>
          <p:cNvSpPr txBox="1"/>
          <p:nvPr/>
        </p:nvSpPr>
        <p:spPr>
          <a:xfrm>
            <a:off x="3491880" y="342493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1 – 1.5 Tage pro Woche</a:t>
            </a:r>
            <a:endParaRPr lang="de-CH" sz="2000" dirty="0"/>
          </a:p>
        </p:txBody>
      </p:sp>
      <p:sp>
        <p:nvSpPr>
          <p:cNvPr id="28" name="Textfeld 27"/>
          <p:cNvSpPr txBox="1"/>
          <p:nvPr/>
        </p:nvSpPr>
        <p:spPr>
          <a:xfrm>
            <a:off x="3491880" y="472514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1. Lehrjahr</a:t>
            </a:r>
            <a:endParaRPr lang="de-CH" sz="2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491880" y="515719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2. Lehrjahr</a:t>
            </a:r>
            <a:endParaRPr lang="de-CH" sz="2000" dirty="0"/>
          </a:p>
        </p:txBody>
      </p:sp>
      <p:sp>
        <p:nvSpPr>
          <p:cNvPr id="32" name="Textfeld 31"/>
          <p:cNvSpPr txBox="1"/>
          <p:nvPr/>
        </p:nvSpPr>
        <p:spPr>
          <a:xfrm>
            <a:off x="349188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3. – 4. Lehrjahr</a:t>
            </a:r>
            <a:endParaRPr lang="de-CH" sz="2000" dirty="0"/>
          </a:p>
        </p:txBody>
      </p:sp>
      <p:sp>
        <p:nvSpPr>
          <p:cNvPr id="33" name="Textfeld 32"/>
          <p:cNvSpPr txBox="1"/>
          <p:nvPr/>
        </p:nvSpPr>
        <p:spPr>
          <a:xfrm>
            <a:off x="7803109" y="5049180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/>
              <a:t>32 - 34</a:t>
            </a:r>
          </a:p>
          <a:p>
            <a:pPr algn="ctr"/>
            <a:r>
              <a:rPr lang="de-CH" sz="2000" dirty="0" smtClean="0"/>
              <a:t>Tage</a:t>
            </a:r>
            <a:endParaRPr lang="de-CH" sz="2000" dirty="0"/>
          </a:p>
        </p:txBody>
      </p:sp>
      <p:sp>
        <p:nvSpPr>
          <p:cNvPr id="34" name="Geschweifte Klammer rechts 33"/>
          <p:cNvSpPr/>
          <p:nvPr/>
        </p:nvSpPr>
        <p:spPr>
          <a:xfrm>
            <a:off x="7128284" y="4797152"/>
            <a:ext cx="360040" cy="1224136"/>
          </a:xfrm>
          <a:prstGeom prst="rightBrace">
            <a:avLst>
              <a:gd name="adj1" fmla="val 1519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5" name="Textfeld 34"/>
          <p:cNvSpPr txBox="1"/>
          <p:nvPr/>
        </p:nvSpPr>
        <p:spPr>
          <a:xfrm>
            <a:off x="7514618" y="519319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/>
              <a:t>=</a:t>
            </a:r>
            <a:endParaRPr lang="de-CH" sz="2000" dirty="0"/>
          </a:p>
        </p:txBody>
      </p:sp>
      <p:pic>
        <p:nvPicPr>
          <p:cNvPr id="18" name="Grafik 17" descr="VSEI_20130718_124532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l="22840" r="5724"/>
          <a:stretch>
            <a:fillRect/>
          </a:stretch>
        </p:blipFill>
        <p:spPr>
          <a:xfrm>
            <a:off x="6732480" y="2280468"/>
            <a:ext cx="2160000" cy="2012628"/>
          </a:xfrm>
          <a:prstGeom prst="rect">
            <a:avLst/>
          </a:prstGeom>
        </p:spPr>
      </p:pic>
      <p:pic>
        <p:nvPicPr>
          <p:cNvPr id="21" name="Picture 2" descr="\\Srfil02\augusto.denando$\My Pictures\üK-EP Horw Sept-2015 small_Telematiker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532" y="4437112"/>
            <a:ext cx="2862319" cy="1908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867" y="836712"/>
            <a:ext cx="3475862" cy="2520000"/>
          </a:xfrm>
          <a:prstGeom prst="rect">
            <a:avLst/>
          </a:prstGeom>
          <a:noFill/>
          <a:ln w="63500">
            <a:solidFill>
              <a:srgbClr val="009EE5"/>
            </a:solidFill>
            <a:miter lim="800000"/>
            <a:headEnd/>
            <a:tailEnd/>
          </a:ln>
        </p:spPr>
      </p:pic>
      <p:pic>
        <p:nvPicPr>
          <p:cNvPr id="1029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5867" y="3861048"/>
            <a:ext cx="3482557" cy="2520000"/>
          </a:xfrm>
          <a:prstGeom prst="rect">
            <a:avLst/>
          </a:prstGeom>
          <a:noFill/>
          <a:ln w="63500">
            <a:solidFill>
              <a:srgbClr val="AFC300"/>
            </a:solidFill>
            <a:miter lim="800000"/>
            <a:headEnd/>
            <a:tailEnd/>
          </a:ln>
        </p:spPr>
      </p:pic>
      <p:grpSp>
        <p:nvGrpSpPr>
          <p:cNvPr id="16" name="Gruppieren 15"/>
          <p:cNvGrpSpPr/>
          <p:nvPr/>
        </p:nvGrpSpPr>
        <p:grpSpPr>
          <a:xfrm>
            <a:off x="251520" y="836712"/>
            <a:ext cx="4006275" cy="2880320"/>
            <a:chOff x="251520" y="3861048"/>
            <a:chExt cx="4006275" cy="2880320"/>
          </a:xfrm>
        </p:grpSpPr>
        <p:pic>
          <p:nvPicPr>
            <p:cNvPr id="1026" name="Picture 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9175" y="3861048"/>
              <a:ext cx="3438620" cy="2520000"/>
            </a:xfrm>
            <a:prstGeom prst="rect">
              <a:avLst/>
            </a:prstGeom>
            <a:noFill/>
            <a:ln w="63500">
              <a:solidFill>
                <a:srgbClr val="BA1032"/>
              </a:solidFill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1520" y="4797152"/>
              <a:ext cx="1049147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8"/>
            <p:cNvSpPr txBox="1"/>
            <p:nvPr/>
          </p:nvSpPr>
          <p:spPr>
            <a:xfrm>
              <a:off x="251520" y="6402814"/>
              <a:ext cx="1044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err="1" smtClean="0"/>
                <a:t>Shadi</a:t>
              </a:r>
              <a:endParaRPr lang="de-CH" sz="1600" dirty="0" smtClean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7920372" y="640281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Evelyn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884368" y="3392996"/>
            <a:ext cx="104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Loïc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1772816"/>
            <a:ext cx="105943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ieren 14"/>
          <p:cNvGrpSpPr/>
          <p:nvPr/>
        </p:nvGrpSpPr>
        <p:grpSpPr>
          <a:xfrm>
            <a:off x="-508" y="3882534"/>
            <a:ext cx="4258303" cy="2894838"/>
            <a:chOff x="-508" y="872716"/>
            <a:chExt cx="4258303" cy="2894838"/>
          </a:xfrm>
        </p:grpSpPr>
        <p:pic>
          <p:nvPicPr>
            <p:cNvPr id="1028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77795" y="872716"/>
              <a:ext cx="3480000" cy="2520000"/>
            </a:xfrm>
            <a:prstGeom prst="rect">
              <a:avLst/>
            </a:prstGeom>
            <a:noFill/>
            <a:ln w="63500">
              <a:solidFill>
                <a:srgbClr val="834D43"/>
              </a:solidFill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-508" y="3429000"/>
              <a:ext cx="14761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smtClean="0"/>
                <a:t>Andrea-Dario</a:t>
              </a: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51520" y="1808980"/>
              <a:ext cx="1045407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84368" y="4797152"/>
            <a:ext cx="103516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2555776" y="3450486"/>
            <a:ext cx="4068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solidFill>
                  <a:schemeClr val="tx1">
                    <a:lumMod val="65000"/>
                  </a:schemeClr>
                </a:solidFill>
              </a:rPr>
              <a:t>EFZ = eidgenössisches Fähigkeitszeugnis</a:t>
            </a:r>
            <a:endParaRPr lang="de-CH" sz="16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0" name="Interaktive Schaltfläche: Informationen 19">
            <a:hlinkClick r:id="rId15" action="ppaction://hlinksldjump" highlightClick="1"/>
          </p:cNvPr>
          <p:cNvSpPr/>
          <p:nvPr/>
        </p:nvSpPr>
        <p:spPr>
          <a:xfrm>
            <a:off x="8352420" y="188640"/>
            <a:ext cx="612068" cy="360040"/>
          </a:xfrm>
          <a:prstGeom prst="actionButtonInformati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feld 20"/>
          <p:cNvSpPr txBox="1"/>
          <p:nvPr/>
        </p:nvSpPr>
        <p:spPr>
          <a:xfrm>
            <a:off x="6876256" y="188639"/>
            <a:ext cx="1440160" cy="36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CH" sz="1400" dirty="0" smtClean="0"/>
              <a:t>beenden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251520" y="116632"/>
            <a:ext cx="5760640" cy="576000"/>
          </a:xfrm>
          <a:prstGeom prst="rect">
            <a:avLst/>
          </a:prstGeom>
          <a:noFill/>
        </p:spPr>
        <p:txBody>
          <a:bodyPr vert="horz" lIns="45720" rIns="4572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de-CH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.... und sie machen es möglich. 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1520" y="90872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absolvieren zuerst eine Schnupperlehre.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943708" y="1556792"/>
            <a:ext cx="4824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Mit einer Schnupperlehre können viele Eindrücke und Erfahrungen zum Beruf gesammelt werden.</a:t>
            </a:r>
          </a:p>
          <a:p>
            <a:endParaRPr lang="de-CH" sz="1200" dirty="0" smtClean="0"/>
          </a:p>
          <a:p>
            <a:r>
              <a:rPr lang="de-CH" sz="2000" dirty="0" smtClean="0"/>
              <a:t>Die Schnupperlehre dauert rund eine Woche. So lernt man auch Firma und Mitarbeiter kennen.</a:t>
            </a:r>
          </a:p>
          <a:p>
            <a:endParaRPr lang="de-CH" sz="1200" dirty="0" smtClean="0"/>
          </a:p>
          <a:p>
            <a:r>
              <a:rPr lang="de-CH" sz="2000" dirty="0" smtClean="0"/>
              <a:t>Manche Firmen verlangen einen Eignungstest oder führen einen solchen während der Schnupperlehre</a:t>
            </a:r>
            <a:br>
              <a:rPr lang="de-CH" sz="2000" dirty="0" smtClean="0"/>
            </a:br>
            <a:r>
              <a:rPr lang="de-CH" sz="2000" dirty="0" smtClean="0"/>
              <a:t>durch.</a:t>
            </a:r>
            <a:endParaRPr lang="de-CH" sz="2000" dirty="0"/>
          </a:p>
        </p:txBody>
      </p:sp>
      <p:pic>
        <p:nvPicPr>
          <p:cNvPr id="40" name="Grafik 39" descr="VSEI_20130718_110816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08" y="3176972"/>
            <a:ext cx="1800000" cy="1170000"/>
          </a:xfrm>
          <a:prstGeom prst="rect">
            <a:avLst/>
          </a:prstGeom>
        </p:spPr>
      </p:pic>
      <p:pic>
        <p:nvPicPr>
          <p:cNvPr id="42" name="Grafik 41" descr="VSEI_20130718_113758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6669"/>
          <a:stretch>
            <a:fillRect/>
          </a:stretch>
        </p:blipFill>
        <p:spPr>
          <a:xfrm>
            <a:off x="143508" y="1628800"/>
            <a:ext cx="1799960" cy="1436400"/>
          </a:xfrm>
          <a:prstGeom prst="rect">
            <a:avLst/>
          </a:prstGeom>
        </p:spPr>
      </p:pic>
      <p:pic>
        <p:nvPicPr>
          <p:cNvPr id="11" name="Grafik 10" descr="VSEI-Button_d_bearbeitet-blau.jp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F27DD"/>
              </a:clrFrom>
              <a:clrTo>
                <a:srgbClr val="0F27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777" y="6057352"/>
            <a:ext cx="2623223" cy="54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943708" y="5365665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Auf </a:t>
            </a:r>
            <a:r>
              <a:rPr lang="de-CH" sz="2000" b="1" dirty="0" smtClean="0">
                <a:solidFill>
                  <a:srgbClr val="FFC000"/>
                </a:solidFill>
              </a:rPr>
              <a:t>www.elektriker.ch</a:t>
            </a:r>
            <a:r>
              <a:rPr lang="de-CH" sz="2000" dirty="0" smtClean="0"/>
              <a:t> sind Firmen auf-gelistet, welche Schnupperlehren anbieten sowie über freie Lehrstellen verfügen.</a:t>
            </a:r>
            <a:endParaRPr lang="de-CH" sz="2000" dirty="0"/>
          </a:p>
        </p:txBody>
      </p:sp>
      <p:pic>
        <p:nvPicPr>
          <p:cNvPr id="14" name="Grafik 13" descr="IT-2012 (137)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rcRect l="6938" r="24696"/>
          <a:stretch>
            <a:fillRect/>
          </a:stretch>
        </p:blipFill>
        <p:spPr>
          <a:xfrm>
            <a:off x="143508" y="4473116"/>
            <a:ext cx="1800200" cy="1974885"/>
          </a:xfrm>
          <a:prstGeom prst="rect">
            <a:avLst/>
          </a:prstGeom>
        </p:spPr>
      </p:pic>
      <p:pic>
        <p:nvPicPr>
          <p:cNvPr id="15" name="Grafik 14" descr="VSEI_S_Pass V-02-2015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248" y="2385204"/>
            <a:ext cx="2069391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157192"/>
            <a:ext cx="104540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feld 29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62" name="Pfeil nach rechts 61"/>
          <p:cNvSpPr/>
          <p:nvPr/>
        </p:nvSpPr>
        <p:spPr>
          <a:xfrm rot="18900233">
            <a:off x="328468" y="3779216"/>
            <a:ext cx="6635120" cy="216024"/>
          </a:xfrm>
          <a:prstGeom prst="rightArrow">
            <a:avLst>
              <a:gd name="adj1" fmla="val 28126"/>
              <a:gd name="adj2" fmla="val 179944"/>
            </a:avLst>
          </a:prstGeom>
          <a:solidFill>
            <a:srgbClr val="834D43"/>
          </a:solidFill>
          <a:ln>
            <a:solidFill>
              <a:srgbClr val="834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Textfeld 31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haben interessante Zukunftsperspektiven: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39552" y="463861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Fachkurse</a:t>
            </a:r>
            <a:endParaRPr lang="de-CH" sz="1600" dirty="0"/>
          </a:p>
        </p:txBody>
      </p:sp>
      <p:sp>
        <p:nvSpPr>
          <p:cNvPr id="34" name="Textfeld 33"/>
          <p:cNvSpPr txBox="1"/>
          <p:nvPr/>
        </p:nvSpPr>
        <p:spPr>
          <a:xfrm>
            <a:off x="539552" y="298243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Berufsmaturität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403648" y="6201308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latin typeface="Arial" pitchFamily="34" charset="0"/>
                <a:cs typeface="Arial" pitchFamily="34" charset="0"/>
              </a:rPr>
              <a:t>Elektroplaner/in EFZ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508104" y="2132856"/>
            <a:ext cx="288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Höhere Fachprüfungen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- </a:t>
            </a:r>
            <a:r>
              <a:rPr lang="de-CH" sz="1400" dirty="0" smtClean="0"/>
              <a:t>Dipl. Elektroinstallateur/in</a:t>
            </a:r>
          </a:p>
          <a:p>
            <a:r>
              <a:rPr lang="de-CH" sz="1400" dirty="0" smtClean="0"/>
              <a:t>- Dipl. Telematiker/in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539552" y="257187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Höhere Fachschule HF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39552" y="174378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Fachhochschule FH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539552" y="3446420"/>
            <a:ext cx="4608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Elektro-Teamleiter/in</a:t>
            </a:r>
            <a:br>
              <a:rPr lang="de-CH" sz="1600" b="1" dirty="0" smtClean="0"/>
            </a:br>
            <a:r>
              <a:rPr lang="de-CH" sz="1400" dirty="0" smtClean="0"/>
              <a:t>mit VSEI-Zertifikat</a:t>
            </a:r>
            <a:endParaRPr lang="de-CH" sz="1200" dirty="0"/>
          </a:p>
        </p:txBody>
      </p:sp>
      <p:sp>
        <p:nvSpPr>
          <p:cNvPr id="41" name="Textfeld 40"/>
          <p:cNvSpPr txBox="1"/>
          <p:nvPr/>
        </p:nvSpPr>
        <p:spPr>
          <a:xfrm>
            <a:off x="539552" y="21758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Praxisprüfung gemäss NIV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1151620" y="6057292"/>
            <a:ext cx="288032" cy="288032"/>
          </a:xfrm>
          <a:prstGeom prst="ellipse">
            <a:avLst/>
          </a:prstGeom>
          <a:solidFill>
            <a:srgbClr val="834D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4" name="Ellipse 43"/>
          <p:cNvSpPr/>
          <p:nvPr/>
        </p:nvSpPr>
        <p:spPr>
          <a:xfrm>
            <a:off x="3311860" y="3933056"/>
            <a:ext cx="288032" cy="288032"/>
          </a:xfrm>
          <a:prstGeom prst="ellipse">
            <a:avLst/>
          </a:prstGeom>
          <a:solidFill>
            <a:srgbClr val="834D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" name="Ellipse 44"/>
          <p:cNvSpPr/>
          <p:nvPr/>
        </p:nvSpPr>
        <p:spPr>
          <a:xfrm>
            <a:off x="5112060" y="2132856"/>
            <a:ext cx="288032" cy="288032"/>
          </a:xfrm>
          <a:prstGeom prst="ellipse">
            <a:avLst/>
          </a:prstGeom>
          <a:solidFill>
            <a:srgbClr val="834D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6" name="Textfeld 45"/>
          <p:cNvSpPr txBox="1"/>
          <p:nvPr/>
        </p:nvSpPr>
        <p:spPr>
          <a:xfrm>
            <a:off x="3239852" y="4003900"/>
            <a:ext cx="39244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      Berufsprüfungen mit</a:t>
            </a:r>
          </a:p>
          <a:p>
            <a:r>
              <a:rPr lang="de-CH" sz="1600" b="1" dirty="0" smtClean="0"/>
              <a:t>      eidg. Fachausweis</a:t>
            </a:r>
            <a:endParaRPr lang="de-CH" sz="1600" dirty="0" smtClean="0"/>
          </a:p>
          <a:p>
            <a:r>
              <a:rPr lang="de-CH" sz="1600" dirty="0" smtClean="0"/>
              <a:t>-</a:t>
            </a:r>
            <a:r>
              <a:rPr lang="de-CH" sz="1400" dirty="0" smtClean="0"/>
              <a:t> Elektro-Projektleiter/in FA</a:t>
            </a:r>
            <a:br>
              <a:rPr lang="de-CH" sz="1400" dirty="0" smtClean="0"/>
            </a:br>
            <a:r>
              <a:rPr lang="de-CH" sz="1400" dirty="0" smtClean="0"/>
              <a:t>   (Dauer ca. 3 Jahre)</a:t>
            </a:r>
            <a:br>
              <a:rPr lang="de-CH" sz="1400" dirty="0" smtClean="0"/>
            </a:br>
            <a:r>
              <a:rPr lang="de-CH" sz="1400" dirty="0" smtClean="0"/>
              <a:t>- Elektro-Sicherheitsberater/in FA</a:t>
            </a:r>
            <a:br>
              <a:rPr lang="de-CH" sz="1400" dirty="0" smtClean="0"/>
            </a:br>
            <a:r>
              <a:rPr lang="de-CH" sz="1400" dirty="0" smtClean="0"/>
              <a:t>   (Dauer ca. 2 Jahre)</a:t>
            </a:r>
          </a:p>
          <a:p>
            <a:pPr>
              <a:buFontTx/>
              <a:buChar char="-"/>
            </a:pPr>
            <a:r>
              <a:rPr lang="de-CH" sz="1400" dirty="0" smtClean="0"/>
              <a:t> Telematik-Projektleiter/in FA</a:t>
            </a:r>
            <a:br>
              <a:rPr lang="de-CH" sz="1400" dirty="0" smtClean="0"/>
            </a:br>
            <a:r>
              <a:rPr lang="de-CH" sz="1400" dirty="0" smtClean="0"/>
              <a:t>   (Dauer ca. 2 Jahre)</a:t>
            </a:r>
          </a:p>
        </p:txBody>
      </p:sp>
      <p:sp>
        <p:nvSpPr>
          <p:cNvPr id="47" name="Ellipse 46"/>
          <p:cNvSpPr/>
          <p:nvPr/>
        </p:nvSpPr>
        <p:spPr>
          <a:xfrm>
            <a:off x="179512" y="359043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8" name="Ellipse 47"/>
          <p:cNvSpPr/>
          <p:nvPr/>
        </p:nvSpPr>
        <p:spPr>
          <a:xfrm>
            <a:off x="179512" y="219034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0" name="Ellipse 49"/>
          <p:cNvSpPr/>
          <p:nvPr/>
        </p:nvSpPr>
        <p:spPr>
          <a:xfrm>
            <a:off x="179512" y="3018438"/>
            <a:ext cx="288032" cy="288032"/>
          </a:xfrm>
          <a:prstGeom prst="ellipse">
            <a:avLst/>
          </a:prstGeom>
          <a:solidFill>
            <a:srgbClr val="834D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1" name="Ellipse 50"/>
          <p:cNvSpPr/>
          <p:nvPr/>
        </p:nvSpPr>
        <p:spPr>
          <a:xfrm>
            <a:off x="179512" y="26078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2" name="Ellipse 51"/>
          <p:cNvSpPr/>
          <p:nvPr/>
        </p:nvSpPr>
        <p:spPr>
          <a:xfrm>
            <a:off x="179512" y="177978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3" name="Gruppieren 52"/>
          <p:cNvGrpSpPr/>
          <p:nvPr/>
        </p:nvGrpSpPr>
        <p:grpSpPr>
          <a:xfrm rot="2744356">
            <a:off x="2158531" y="4712809"/>
            <a:ext cx="864096" cy="461665"/>
            <a:chOff x="7020272" y="1659868"/>
            <a:chExt cx="864096" cy="461665"/>
          </a:xfrm>
        </p:grpSpPr>
        <p:sp>
          <p:nvSpPr>
            <p:cNvPr id="54" name="Ellipse 53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 – 3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grpSp>
        <p:nvGrpSpPr>
          <p:cNvPr id="58" name="Gruppieren 57"/>
          <p:cNvGrpSpPr/>
          <p:nvPr/>
        </p:nvGrpSpPr>
        <p:grpSpPr>
          <a:xfrm rot="2744356">
            <a:off x="3958733" y="2912608"/>
            <a:ext cx="864096" cy="461665"/>
            <a:chOff x="7020272" y="1659868"/>
            <a:chExt cx="864096" cy="461665"/>
          </a:xfrm>
        </p:grpSpPr>
        <p:sp>
          <p:nvSpPr>
            <p:cNvPr id="70" name="Ellipse 69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sp>
        <p:nvSpPr>
          <p:cNvPr id="84" name="Textfeld 83"/>
          <p:cNvSpPr txBox="1"/>
          <p:nvPr/>
        </p:nvSpPr>
        <p:spPr>
          <a:xfrm>
            <a:off x="539552" y="420657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Zusatzgrundbildungen</a:t>
            </a:r>
            <a:endParaRPr lang="de-CH" sz="1600" dirty="0"/>
          </a:p>
        </p:txBody>
      </p:sp>
      <p:sp>
        <p:nvSpPr>
          <p:cNvPr id="85" name="Ellipse 84"/>
          <p:cNvSpPr/>
          <p:nvPr/>
        </p:nvSpPr>
        <p:spPr>
          <a:xfrm>
            <a:off x="179512" y="418508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5" name="Grafik 34" descr="VSEI_BB_Konzept V-02-2015 small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636" y="3032956"/>
            <a:ext cx="2257840" cy="3600000"/>
          </a:xfrm>
          <a:prstGeom prst="rect">
            <a:avLst/>
          </a:prstGeom>
        </p:spPr>
      </p:pic>
      <p:sp>
        <p:nvSpPr>
          <p:cNvPr id="42" name="Ellipse 41"/>
          <p:cNvSpPr/>
          <p:nvPr/>
        </p:nvSpPr>
        <p:spPr>
          <a:xfrm>
            <a:off x="179512" y="4653136"/>
            <a:ext cx="288032" cy="288032"/>
          </a:xfrm>
          <a:prstGeom prst="ellipse">
            <a:avLst/>
          </a:prstGeom>
          <a:solidFill>
            <a:srgbClr val="834D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3600"/>
            <a:ext cx="864235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51520" y="260648"/>
            <a:ext cx="8640000" cy="576000"/>
          </a:xfrm>
          <a:prstGeom prst="rect">
            <a:avLst/>
          </a:prstGeom>
          <a:solidFill>
            <a:srgbClr val="834D43"/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de-CH" sz="2400" b="1" dirty="0" smtClean="0">
                <a:latin typeface="Arial Rounded MT Bold" pitchFamily="34" charset="0"/>
              </a:rPr>
              <a:t>Elektroplaner/in EFZ</a:t>
            </a:r>
            <a:endParaRPr lang="de-CH" sz="2400" b="1" dirty="0">
              <a:latin typeface="Arial Rounded MT Bold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5516" y="5733256"/>
            <a:ext cx="60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Wie Andrea-Dario entscheiden sich jedes Jahr rund</a:t>
            </a:r>
          </a:p>
          <a:p>
            <a:r>
              <a:rPr lang="de-CH" sz="2000" b="1" dirty="0" smtClean="0">
                <a:solidFill>
                  <a:srgbClr val="FFC000"/>
                </a:solidFill>
              </a:rPr>
              <a:t>170</a:t>
            </a:r>
            <a:r>
              <a:rPr lang="de-CH" sz="2000" dirty="0" smtClean="0"/>
              <a:t> Schülerinnen und Schüler für diesen Beruf.</a:t>
            </a:r>
            <a:endParaRPr lang="de-CH" sz="2000" dirty="0"/>
          </a:p>
        </p:txBody>
      </p:sp>
      <p:sp>
        <p:nvSpPr>
          <p:cNvPr id="9" name="Interaktive Schaltfläche: Zurückkehren 8">
            <a:hlinkClick r:id="rId3" action="ppaction://hlinksldjump" highlightClick="1"/>
          </p:cNvPr>
          <p:cNvSpPr/>
          <p:nvPr/>
        </p:nvSpPr>
        <p:spPr>
          <a:xfrm>
            <a:off x="8172400" y="6093356"/>
            <a:ext cx="720000" cy="5400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Berufsmeisterschaften\WM\2013\Selektionen Team WorldSkills\Web-Daten 1600Px JPEG\VSEI_20130708_185135_x.jpg"/>
          <p:cNvPicPr>
            <a:picLocks noChangeAspect="1" noChangeArrowheads="1"/>
          </p:cNvPicPr>
          <p:nvPr/>
        </p:nvPicPr>
        <p:blipFill>
          <a:blip r:embed="rId2" cstate="print"/>
          <a:srcRect l="8446" r="7091"/>
          <a:stretch>
            <a:fillRect/>
          </a:stretch>
        </p:blipFill>
        <p:spPr bwMode="auto">
          <a:xfrm>
            <a:off x="323528" y="2456892"/>
            <a:ext cx="3600400" cy="2880000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215516" y="5553236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Die nächste Weltmeisterschaft findet vom </a:t>
            </a:r>
          </a:p>
          <a:p>
            <a:r>
              <a:rPr lang="de-CH" sz="2000" dirty="0" smtClean="0"/>
              <a:t>14. – 19. Oktober 2017  in </a:t>
            </a:r>
            <a:r>
              <a:rPr lang="de-CH" sz="2000" dirty="0" err="1" smtClean="0"/>
              <a:t>AbuDhabi</a:t>
            </a:r>
            <a:r>
              <a:rPr lang="de-CH" sz="2000" dirty="0" smtClean="0"/>
              <a:t>, Vereinigte Arabische Emirate statt.</a:t>
            </a:r>
          </a:p>
        </p:txBody>
      </p:sp>
      <p:pic>
        <p:nvPicPr>
          <p:cNvPr id="17" name="Grafik 16" descr="Adrian Sommer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1940" y="2924944"/>
            <a:ext cx="1080000" cy="16200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51520" y="1810561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solidFill>
                  <a:srgbClr val="FFFF00"/>
                </a:solidFill>
                <a:latin typeface="Arial Rounded MT Bold" pitchFamily="34" charset="0"/>
                <a:cs typeface="Arial" pitchFamily="34" charset="0"/>
              </a:rPr>
              <a:t>                              2013 Leipzig</a:t>
            </a:r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/>
            </a:r>
            <a:br>
              <a:rPr lang="de-CH" sz="1200" dirty="0" smtClean="0">
                <a:latin typeface="Arial Rounded MT Bold" pitchFamily="34" charset="0"/>
                <a:cs typeface="Arial" pitchFamily="34" charset="0"/>
              </a:rPr>
            </a:br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                     Samuel Schenk (Gold)</a:t>
            </a:r>
            <a:br>
              <a:rPr lang="de-CH" sz="1200" dirty="0" smtClean="0">
                <a:latin typeface="Arial Rounded MT Bold" pitchFamily="34" charset="0"/>
                <a:cs typeface="Arial" pitchFamily="34" charset="0"/>
              </a:rPr>
            </a:br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Remo Schacher     (Diplome)     Lukas </a:t>
            </a:r>
            <a:r>
              <a:rPr lang="de-CH" sz="1200" dirty="0" err="1" smtClean="0">
                <a:latin typeface="Arial Rounded MT Bold" pitchFamily="34" charset="0"/>
                <a:cs typeface="Arial" pitchFamily="34" charset="0"/>
              </a:rPr>
              <a:t>Däscher</a:t>
            </a:r>
            <a:endParaRPr lang="de-CH" sz="1200" dirty="0"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51920" y="261194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Coach</a:t>
            </a:r>
            <a:endParaRPr lang="de-CH" sz="1200" dirty="0"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851920" y="454512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Adrian Sommer</a:t>
            </a:r>
            <a:endParaRPr lang="de-CH" sz="1200" dirty="0"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2220" y="224644"/>
            <a:ext cx="2294175" cy="115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Abgerundetes Rechteck 30"/>
          <p:cNvSpPr/>
          <p:nvPr/>
        </p:nvSpPr>
        <p:spPr>
          <a:xfrm>
            <a:off x="179512" y="1772816"/>
            <a:ext cx="8784976" cy="3672408"/>
          </a:xfrm>
          <a:prstGeom prst="roundRect">
            <a:avLst>
              <a:gd name="adj" fmla="val 3518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251520" y="188640"/>
            <a:ext cx="8640960" cy="1440000"/>
          </a:xfrm>
          <a:prstGeom prst="rect">
            <a:avLst/>
          </a:prstGeom>
          <a:noFill/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Fachleute der Elektro- und</a:t>
            </a:r>
            <a:b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</a:br>
            <a: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Telematik-Installationsbranche</a:t>
            </a:r>
            <a:b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</a:br>
            <a: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verdienen sich </a:t>
            </a:r>
            <a:r>
              <a:rPr lang="de-CH" sz="2800" dirty="0" smtClean="0">
                <a:solidFill>
                  <a:srgbClr val="FFFF00"/>
                </a:solidFill>
                <a:latin typeface="Arial Rounded MT Bold" pitchFamily="34" charset="0"/>
              </a:rPr>
              <a:t>Welt</a:t>
            </a:r>
            <a: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meistertitel ....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5481228"/>
            <a:ext cx="1512168" cy="11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076" y="1880828"/>
            <a:ext cx="360040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5220072" y="479715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Lukas </a:t>
            </a:r>
            <a:r>
              <a:rPr lang="de-CH" sz="1200" dirty="0" err="1" smtClean="0">
                <a:latin typeface="Arial Rounded MT Bold" pitchFamily="34" charset="0"/>
                <a:cs typeface="Arial" pitchFamily="34" charset="0"/>
              </a:rPr>
              <a:t>Bucheli</a:t>
            </a:r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  Fabian </a:t>
            </a:r>
            <a:r>
              <a:rPr lang="de-CH" sz="1200" dirty="0" err="1" smtClean="0">
                <a:latin typeface="Arial Rounded MT Bold" pitchFamily="34" charset="0"/>
                <a:cs typeface="Arial" pitchFamily="34" charset="0"/>
              </a:rPr>
              <a:t>Ulmann</a:t>
            </a:r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 Daniel </a:t>
            </a:r>
            <a:r>
              <a:rPr lang="de-CH" sz="1200" dirty="0" err="1" smtClean="0">
                <a:latin typeface="Arial Rounded MT Bold" pitchFamily="34" charset="0"/>
                <a:cs typeface="Arial" pitchFamily="34" charset="0"/>
              </a:rPr>
              <a:t>Mosimann</a:t>
            </a:r>
            <a:endParaRPr lang="de-CH" sz="1200" dirty="0">
              <a:latin typeface="Arial Rounded MT Bold" pitchFamily="34" charset="0"/>
              <a:cs typeface="Arial" pitchFamily="34" charset="0"/>
            </a:endParaRPr>
          </a:p>
          <a:p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                                     Diplome</a:t>
            </a:r>
          </a:p>
          <a:p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	       </a:t>
            </a:r>
            <a:r>
              <a:rPr lang="de-CH" sz="1200" dirty="0" smtClean="0">
                <a:solidFill>
                  <a:srgbClr val="FFFF00"/>
                </a:solidFill>
                <a:latin typeface="Arial Rounded MT Bold" pitchFamily="34" charset="0"/>
                <a:cs typeface="Arial" pitchFamily="34" charset="0"/>
              </a:rPr>
              <a:t>2015 S</a:t>
            </a:r>
            <a:r>
              <a:rPr lang="de-CH" sz="1200" dirty="0" smtClean="0">
                <a:solidFill>
                  <a:srgbClr val="FFFF00"/>
                </a:solidFill>
                <a:latin typeface="Arial Rounded MT Bold" pitchFamily="34" charset="0"/>
              </a:rPr>
              <a:t>ão</a:t>
            </a:r>
            <a:r>
              <a:rPr lang="de-CH" sz="1200" dirty="0" smtClean="0">
                <a:solidFill>
                  <a:srgbClr val="FFFF00"/>
                </a:solidFill>
                <a:latin typeface="Arial Rounded MT Bold" pitchFamily="34" charset="0"/>
                <a:cs typeface="Arial" pitchFamily="34" charset="0"/>
              </a:rPr>
              <a:t> Paolo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323528" y="5805264"/>
            <a:ext cx="8316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Die nächste Europameisterschaft findet vom 30. November bis  </a:t>
            </a:r>
          </a:p>
          <a:p>
            <a:r>
              <a:rPr lang="de-CH" sz="2000" dirty="0" smtClean="0"/>
              <a:t>4. </a:t>
            </a:r>
            <a:r>
              <a:rPr lang="de-CH" sz="2000" smtClean="0"/>
              <a:t>Dezember 2016 </a:t>
            </a:r>
            <a:r>
              <a:rPr lang="de-CH" sz="2000" dirty="0" smtClean="0"/>
              <a:t>in Göteborg, Schweden, statt.</a:t>
            </a:r>
            <a:endParaRPr lang="de-CH" sz="2000" dirty="0" smtClean="0">
              <a:latin typeface="Arial Rounded MT Bold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220" y="260648"/>
            <a:ext cx="2294175" cy="115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Abgerundetes Rechteck 30"/>
          <p:cNvSpPr/>
          <p:nvPr/>
        </p:nvSpPr>
        <p:spPr>
          <a:xfrm>
            <a:off x="179512" y="1772816"/>
            <a:ext cx="8784976" cy="3960440"/>
          </a:xfrm>
          <a:prstGeom prst="roundRect">
            <a:avLst>
              <a:gd name="adj" fmla="val 3518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/>
          <p:cNvSpPr txBox="1"/>
          <p:nvPr/>
        </p:nvSpPr>
        <p:spPr>
          <a:xfrm>
            <a:off x="3599892" y="1988840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rgbClr val="FFFF00"/>
                </a:solidFill>
                <a:latin typeface="Arial Rounded MT Bold" pitchFamily="34" charset="0"/>
                <a:cs typeface="Arial" pitchFamily="34" charset="0"/>
              </a:rPr>
              <a:t>Europameister </a:t>
            </a:r>
          </a:p>
          <a:p>
            <a:r>
              <a:rPr lang="de-CH" dirty="0" smtClean="0">
                <a:solidFill>
                  <a:srgbClr val="FFFF00"/>
                </a:solidFill>
                <a:latin typeface="Arial Rounded MT Bold" pitchFamily="34" charset="0"/>
                <a:cs typeface="Arial" pitchFamily="34" charset="0"/>
              </a:rPr>
              <a:t>2014 in Lille </a:t>
            </a:r>
            <a:r>
              <a:rPr lang="de-CH" dirty="0" smtClean="0">
                <a:latin typeface="Arial Rounded MT Bold" pitchFamily="34" charset="0"/>
                <a:cs typeface="Arial" pitchFamily="34" charset="0"/>
              </a:rPr>
              <a:t/>
            </a:r>
            <a:br>
              <a:rPr lang="de-CH" dirty="0" smtClean="0">
                <a:latin typeface="Arial Rounded MT Bold" pitchFamily="34" charset="0"/>
                <a:cs typeface="Arial" pitchFamily="34" charset="0"/>
              </a:rPr>
            </a:br>
            <a:r>
              <a:rPr lang="de-CH" dirty="0" smtClean="0"/>
              <a:t>Severin Holderegger, Goldmedaille </a:t>
            </a:r>
            <a:endParaRPr lang="de-CH" dirty="0" smtClean="0">
              <a:latin typeface="Arial Rounded MT Bold" pitchFamily="34" charset="0"/>
              <a:cs typeface="Arial" pitchFamily="34" charset="0"/>
            </a:endParaRPr>
          </a:p>
          <a:p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/>
            </a:r>
            <a:br>
              <a:rPr lang="de-CH" sz="1200" dirty="0" smtClean="0">
                <a:latin typeface="Arial Rounded MT Bold" pitchFamily="34" charset="0"/>
                <a:cs typeface="Arial" pitchFamily="34" charset="0"/>
              </a:rPr>
            </a:br>
            <a:r>
              <a:rPr lang="de-CH" sz="1200" dirty="0" smtClean="0">
                <a:latin typeface="Arial Rounded MT Bold" pitchFamily="34" charset="0"/>
                <a:cs typeface="Arial" pitchFamily="34" charset="0"/>
              </a:rPr>
              <a:t>   </a:t>
            </a:r>
            <a:endParaRPr lang="de-CH" sz="1200" dirty="0"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1026" name="Picture 2" descr="G:\BBA\$ Mitarbeiter\sommer.adrian\EM_European_Competition\EM 2014 Lille\Bilder\_JTC224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48" y="1880827"/>
            <a:ext cx="2911468" cy="3708413"/>
          </a:xfrm>
          <a:prstGeom prst="rect">
            <a:avLst/>
          </a:prstGeom>
          <a:noFill/>
        </p:spPr>
      </p:pic>
      <p:pic>
        <p:nvPicPr>
          <p:cNvPr id="11" name="Grafik 10" descr="M:\Berufsmeisterschaften\SM\2014\SM 2014 SwissSkills Bern\IMG_62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28443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51520" y="188640"/>
            <a:ext cx="5760640" cy="576000"/>
          </a:xfrm>
          <a:prstGeom prst="rect">
            <a:avLst/>
          </a:prstGeom>
          <a:noFill/>
        </p:spPr>
        <p:txBody>
          <a:bodyPr vert="horz" lIns="45720" rIns="4572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de-CH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.... und </a:t>
            </a:r>
            <a:r>
              <a:rPr lang="de-CH" sz="2800" b="1" dirty="0" smtClean="0">
                <a:solidFill>
                  <a:srgbClr val="FFFF00"/>
                </a:solidFill>
                <a:latin typeface="Arial Rounded MT Bold" pitchFamily="34" charset="0"/>
              </a:rPr>
              <a:t>Europa</a:t>
            </a:r>
            <a:r>
              <a:rPr lang="de-CH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meistertitel ....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220" y="260648"/>
            <a:ext cx="2294175" cy="115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Abgerundetes Rechteck 30"/>
          <p:cNvSpPr/>
          <p:nvPr/>
        </p:nvSpPr>
        <p:spPr>
          <a:xfrm>
            <a:off x="179512" y="1772816"/>
            <a:ext cx="8784976" cy="3672408"/>
          </a:xfrm>
          <a:prstGeom prst="roundRect">
            <a:avLst>
              <a:gd name="adj" fmla="val 3518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 descr="M:\Berufsmeisterschaften\SM\2014\SM 2014 SwissSkills Bern\IMG_64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685665" cy="312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5292080" y="2132856"/>
            <a:ext cx="34923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 smtClean="0"/>
              <a:t>Fabian Ulmann, </a:t>
            </a:r>
          </a:p>
          <a:p>
            <a:r>
              <a:rPr lang="de-CH" sz="2000" dirty="0" err="1" smtClean="0"/>
              <a:t>Federer</a:t>
            </a:r>
            <a:r>
              <a:rPr lang="de-CH" sz="2000" dirty="0" smtClean="0"/>
              <a:t> Elektrotechnik AG, </a:t>
            </a:r>
            <a:r>
              <a:rPr lang="de-CH" sz="2000" dirty="0" err="1" smtClean="0"/>
              <a:t>Oberegg</a:t>
            </a:r>
            <a:r>
              <a:rPr lang="de-CH" sz="2000" dirty="0" smtClean="0"/>
              <a:t> </a:t>
            </a:r>
          </a:p>
          <a:p>
            <a:r>
              <a:rPr lang="de-CH" sz="2000" dirty="0" smtClean="0"/>
              <a:t>Swiss Skills 2014</a:t>
            </a:r>
            <a:endParaRPr lang="de-CH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395536" y="540922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Schweizermeisterschaften werden alle zwei Jahre durchgeführt. Die Teilnehmerinnen und Teilnehmer erkämpfen sich in Regionalmeister-schaften ihren Startplatz.</a:t>
            </a:r>
            <a:endParaRPr lang="de-CH" sz="2000" dirty="0" smtClean="0">
              <a:latin typeface="Arial Rounded MT Bold" pitchFamily="34" charset="0"/>
            </a:endParaRPr>
          </a:p>
          <a:p>
            <a:endParaRPr lang="de-CH" sz="2000" dirty="0" smtClean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251520" y="188640"/>
            <a:ext cx="5760640" cy="576000"/>
          </a:xfrm>
          <a:prstGeom prst="rect">
            <a:avLst/>
          </a:prstGeom>
          <a:noFill/>
        </p:spPr>
        <p:txBody>
          <a:bodyPr vert="horz" lIns="45720" rIns="4572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de-CH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.... und </a:t>
            </a:r>
            <a:r>
              <a:rPr lang="de-CH" sz="2800" dirty="0" smtClean="0">
                <a:solidFill>
                  <a:srgbClr val="FFFF00"/>
                </a:solidFill>
                <a:latin typeface="Arial Rounded MT Bold" pitchFamily="34" charset="0"/>
              </a:rPr>
              <a:t>Schweiz</a:t>
            </a:r>
            <a: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ermeistertitel!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23528" y="83671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Die nächste Schweizermeisterschaft findet vom 22. – 26.11.2016 während der Berufsmesse in Zürich statt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hlinkClick r:id="rId2" action="ppaction://hlinksldjump"/>
          </p:cNvPr>
          <p:cNvSpPr/>
          <p:nvPr/>
        </p:nvSpPr>
        <p:spPr>
          <a:xfrm>
            <a:off x="0" y="80628"/>
            <a:ext cx="9144000" cy="6624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 descr="C:\Users\Balssam.Mekroud\Desktop\BBA-Danke\Elektroplaner\VSEI_20130621_180242.jpg">
            <a:hlinkClick r:id="rId2" action="ppaction://hlinksldjump"/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0864" y="1628800"/>
            <a:ext cx="4537600" cy="33374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Grafik 5" descr="VSEI-Button_d_bearbeitet-blau.jp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F27DD"/>
              </a:clrFrom>
              <a:clrTo>
                <a:srgbClr val="0F27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8044" y="4689140"/>
            <a:ext cx="3124200" cy="643128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6974564" y="5589348"/>
            <a:ext cx="1773900" cy="972000"/>
            <a:chOff x="6156176" y="5157192"/>
            <a:chExt cx="1773900" cy="972000"/>
          </a:xfrm>
        </p:grpSpPr>
        <p:sp>
          <p:nvSpPr>
            <p:cNvPr id="9" name="Abgerundetes Rechteck 8"/>
            <p:cNvSpPr>
              <a:spLocks noChangeAspect="1"/>
            </p:cNvSpPr>
            <p:nvPr/>
          </p:nvSpPr>
          <p:spPr>
            <a:xfrm>
              <a:off x="6156176" y="5157192"/>
              <a:ext cx="1773900" cy="972000"/>
            </a:xfrm>
            <a:prstGeom prst="roundRect">
              <a:avLst>
                <a:gd name="adj" fmla="val 87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Textfeld 7"/>
            <p:cNvSpPr txBox="1">
              <a:spLocks/>
            </p:cNvSpPr>
            <p:nvPr/>
          </p:nvSpPr>
          <p:spPr>
            <a:xfrm>
              <a:off x="6228372" y="5262299"/>
              <a:ext cx="1692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CH" sz="1200" dirty="0" smtClean="0">
                <a:solidFill>
                  <a:schemeClr val="bg1"/>
                </a:solidFill>
              </a:endParaRPr>
            </a:p>
            <a:p>
              <a:endParaRPr lang="de-CH" sz="1200" dirty="0" smtClean="0">
                <a:solidFill>
                  <a:schemeClr val="bg1"/>
                </a:solidFill>
              </a:endParaRPr>
            </a:p>
            <a:p>
              <a:r>
                <a:rPr lang="de-CH" sz="1200" dirty="0" smtClean="0">
                  <a:solidFill>
                    <a:schemeClr val="bg1"/>
                  </a:solidFill>
                </a:rPr>
                <a:t>Ein Produkt der VSEI Nachwuchsförderung</a:t>
              </a:r>
              <a:endParaRPr lang="de-CH" sz="1200" dirty="0">
                <a:solidFill>
                  <a:schemeClr val="bg1"/>
                </a:solidFill>
              </a:endParaRPr>
            </a:p>
          </p:txBody>
        </p:sp>
        <p:pic>
          <p:nvPicPr>
            <p:cNvPr id="7" name="Grafik 6" descr="Logo_und_Claim.jpg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6196" y="5265244"/>
              <a:ext cx="1389346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Rechteck 11"/>
          <p:cNvSpPr/>
          <p:nvPr/>
        </p:nvSpPr>
        <p:spPr>
          <a:xfrm>
            <a:off x="179512" y="2024844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 smtClean="0"/>
              <a:t>Strom und Kommunikation bewegt die Welt, heute und in </a:t>
            </a:r>
            <a:r>
              <a:rPr lang="de-CH" sz="2000" dirty="0" smtClean="0">
                <a:solidFill>
                  <a:srgbClr val="FFC000"/>
                </a:solidFill>
              </a:rPr>
              <a:t>Zukunft</a:t>
            </a:r>
            <a:r>
              <a:rPr lang="de-CH" sz="2000" dirty="0" smtClean="0"/>
              <a:t>. </a:t>
            </a:r>
            <a:endParaRPr lang="de-CH" sz="2000" dirty="0"/>
          </a:p>
        </p:txBody>
      </p:sp>
      <p:sp>
        <p:nvSpPr>
          <p:cNvPr id="13" name="Rechteck 12"/>
          <p:cNvSpPr/>
          <p:nvPr/>
        </p:nvSpPr>
        <p:spPr>
          <a:xfrm>
            <a:off x="179512" y="3176972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 smtClean="0"/>
              <a:t>36‘000 Mitarbeitende und 12‘000 Lernende, die Branche ist und bleibt ein </a:t>
            </a:r>
            <a:r>
              <a:rPr lang="de-CH" sz="2000" dirty="0" smtClean="0">
                <a:solidFill>
                  <a:srgbClr val="FFC000"/>
                </a:solidFill>
              </a:rPr>
              <a:t>Team</a:t>
            </a:r>
            <a:r>
              <a:rPr lang="de-CH" sz="2000" dirty="0" smtClean="0"/>
              <a:t> mit Power.</a:t>
            </a:r>
            <a:endParaRPr lang="de-CH" sz="2000" dirty="0"/>
          </a:p>
        </p:txBody>
      </p:sp>
      <p:sp>
        <p:nvSpPr>
          <p:cNvPr id="14" name="Rechteck 13"/>
          <p:cNvSpPr/>
          <p:nvPr/>
        </p:nvSpPr>
        <p:spPr>
          <a:xfrm>
            <a:off x="179512" y="4653136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 smtClean="0"/>
              <a:t>Wirken am Puls der Technik. Das bringt Abwechslung und spannende </a:t>
            </a:r>
            <a:r>
              <a:rPr lang="de-CH" sz="2000" dirty="0" smtClean="0">
                <a:solidFill>
                  <a:srgbClr val="FFC000"/>
                </a:solidFill>
              </a:rPr>
              <a:t>Perspektiven</a:t>
            </a:r>
            <a:r>
              <a:rPr lang="de-CH" sz="2000" dirty="0" smtClean="0"/>
              <a:t>. Mit Garantie!</a:t>
            </a:r>
            <a:endParaRPr lang="de-CH" sz="2000" dirty="0"/>
          </a:p>
        </p:txBody>
      </p:sp>
      <p:sp>
        <p:nvSpPr>
          <p:cNvPr id="18" name="Titel 1">
            <a:hlinkClick r:id="rId2" action="ppaction://hlinksldjump"/>
          </p:cNvPr>
          <p:cNvSpPr txBox="1">
            <a:spLocks/>
          </p:cNvSpPr>
          <p:nvPr/>
        </p:nvSpPr>
        <p:spPr>
          <a:xfrm>
            <a:off x="251520" y="260648"/>
            <a:ext cx="8640960" cy="1080000"/>
          </a:xfrm>
          <a:prstGeom prst="rect">
            <a:avLst/>
          </a:prstGeom>
          <a:noFill/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de-CH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Warum sich ein Beruf in der Elektro- und Tele-kommunikations-Installationsbranche lohnt.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873" r="3164"/>
          <a:stretch>
            <a:fillRect/>
          </a:stretch>
        </p:blipFill>
        <p:spPr bwMode="auto">
          <a:xfrm>
            <a:off x="5148064" y="1376772"/>
            <a:ext cx="327636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040052" y="350100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verlegen im Rohbau mit modernen Werkzeugen Rohre.</a:t>
            </a:r>
            <a:endParaRPr lang="de-CH" sz="1600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7524328" y="332656"/>
            <a:ext cx="1296000" cy="432000"/>
          </a:xfrm>
          <a:prstGeom prst="rect">
            <a:avLst/>
          </a:prstGeom>
          <a:solidFill>
            <a:srgbClr val="BA1032"/>
          </a:solidFill>
          <a:ln w="38100">
            <a:solidFill>
              <a:schemeClr val="tx1"/>
            </a:solidFill>
          </a:ln>
        </p:spPr>
        <p:txBody>
          <a:bodyPr vert="horz" lIns="45720" rIns="4572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3 Jahre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560" y="3501008"/>
            <a:ext cx="3384376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600" dirty="0" smtClean="0"/>
              <a:t>.... messen die Spannung am Baustromverteiler.</a:t>
            </a:r>
            <a:endParaRPr lang="de-CH" sz="1600" dirty="0"/>
          </a:p>
        </p:txBody>
      </p:sp>
      <p:pic>
        <p:nvPicPr>
          <p:cNvPr id="15" name="Picture 7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l="4477" r="3743"/>
          <a:stretch>
            <a:fillRect/>
          </a:stretch>
        </p:blipFill>
        <p:spPr bwMode="auto">
          <a:xfrm>
            <a:off x="719572" y="4149079"/>
            <a:ext cx="327483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647564" y="6273225"/>
            <a:ext cx="334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.... bestimmen aus Plänen das Material und rüsten es im Lager.</a:t>
            </a:r>
            <a:endParaRPr lang="de-CH" sz="1600" dirty="0"/>
          </a:p>
        </p:txBody>
      </p:sp>
      <p:pic>
        <p:nvPicPr>
          <p:cNvPr id="18" name="Picture 4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4149080"/>
            <a:ext cx="327636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5040052" y="6264605"/>
            <a:ext cx="3384376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600" dirty="0" smtClean="0"/>
              <a:t>.... bearbeiten mit Spezialwerkzeug Kabel und Drähte.</a:t>
            </a:r>
            <a:endParaRPr lang="de-CH" sz="1600" dirty="0"/>
          </a:p>
        </p:txBody>
      </p:sp>
      <p:pic>
        <p:nvPicPr>
          <p:cNvPr id="21" name="Grafik 20" descr="VSEI_20130718_143630.jp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9572" y="1376772"/>
            <a:ext cx="3276364" cy="2160000"/>
          </a:xfrm>
          <a:prstGeom prst="rect">
            <a:avLst/>
          </a:prstGeom>
        </p:spPr>
      </p:pic>
      <p:sp>
        <p:nvSpPr>
          <p:cNvPr id="24" name="Textfeld 23">
            <a:hlinkClick r:id="rId11" action="ppaction://hlinkfile"/>
          </p:cNvPr>
          <p:cNvSpPr txBox="1"/>
          <p:nvPr/>
        </p:nvSpPr>
        <p:spPr>
          <a:xfrm>
            <a:off x="4067944" y="3182199"/>
            <a:ext cx="10081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dirty="0" smtClean="0">
                <a:latin typeface="Arial Rounded MT Bold" pitchFamily="34" charset="0"/>
              </a:rPr>
              <a:t>Film ab</a:t>
            </a:r>
            <a:endParaRPr lang="de-CH" dirty="0">
              <a:latin typeface="Arial Rounded MT Bold" pitchFamily="34" charset="0"/>
            </a:endParaRPr>
          </a:p>
        </p:txBody>
      </p:sp>
      <p:sp>
        <p:nvSpPr>
          <p:cNvPr id="14" name="Interaktive Schaltfläche: Film 13">
            <a:hlinkClick r:id="rId12" action="ppaction://hlinkfile" highlightClick="1"/>
          </p:cNvPr>
          <p:cNvSpPr/>
          <p:nvPr/>
        </p:nvSpPr>
        <p:spPr>
          <a:xfrm>
            <a:off x="4211960" y="3573016"/>
            <a:ext cx="720000" cy="540000"/>
          </a:xfrm>
          <a:prstGeom prst="actionButtonMovi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347" y="1557199"/>
            <a:ext cx="4500000" cy="32466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476" y="3196318"/>
            <a:ext cx="4500000" cy="325701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Kreuz 6"/>
          <p:cNvSpPr/>
          <p:nvPr/>
        </p:nvSpPr>
        <p:spPr>
          <a:xfrm>
            <a:off x="5184068" y="2132856"/>
            <a:ext cx="720080" cy="720080"/>
          </a:xfrm>
          <a:prstGeom prst="plus">
            <a:avLst>
              <a:gd name="adj" fmla="val 4019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sind besonders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bringen folgende Voraussetzungen mit: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2564904"/>
            <a:ext cx="7920880" cy="461665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Abgeschlossene Volksschule der Basisstufe</a:t>
            </a:r>
            <a:endParaRPr lang="de-CH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995227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Gute körperliche Konstitution für Arbeiten auch im Freien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1560" y="3140968"/>
            <a:ext cx="7920880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Mittleres Niveau in Mathematik, Natur &amp; Technik</a:t>
            </a:r>
            <a:endParaRPr lang="de-CH" sz="240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611560" y="3717032"/>
            <a:ext cx="7920880" cy="830997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Handwerkliches Geschick und die Fähigkeit zum „Zupacken“</a:t>
            </a:r>
            <a:endParaRPr lang="de-CH" sz="2400" dirty="0" smtClean="0"/>
          </a:p>
        </p:txBody>
      </p:sp>
      <p:sp>
        <p:nvSpPr>
          <p:cNvPr id="13" name="Ellipse 12"/>
          <p:cNvSpPr/>
          <p:nvPr/>
        </p:nvSpPr>
        <p:spPr>
          <a:xfrm>
            <a:off x="179512" y="2096852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/>
          <p:cNvSpPr/>
          <p:nvPr/>
        </p:nvSpPr>
        <p:spPr>
          <a:xfrm>
            <a:off x="179512" y="267291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Ellipse 14"/>
          <p:cNvSpPr/>
          <p:nvPr/>
        </p:nvSpPr>
        <p:spPr>
          <a:xfrm>
            <a:off x="179512" y="32129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/>
          <p:cNvSpPr/>
          <p:nvPr/>
        </p:nvSpPr>
        <p:spPr>
          <a:xfrm>
            <a:off x="179512" y="400506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/>
          <p:cNvSpPr txBox="1"/>
          <p:nvPr/>
        </p:nvSpPr>
        <p:spPr>
          <a:xfrm>
            <a:off x="611560" y="4653136"/>
            <a:ext cx="5076564" cy="46166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itchFamily="34" charset="0"/>
                <a:cs typeface="Arial" pitchFamily="34" charset="0"/>
              </a:rPr>
              <a:t>Normale Farbsichtigkeit</a:t>
            </a:r>
            <a:endParaRPr lang="de-CH" sz="2400" dirty="0" smtClean="0"/>
          </a:p>
        </p:txBody>
      </p:sp>
      <p:sp>
        <p:nvSpPr>
          <p:cNvPr id="19" name="Ellipse 18"/>
          <p:cNvSpPr/>
          <p:nvPr/>
        </p:nvSpPr>
        <p:spPr>
          <a:xfrm>
            <a:off x="179512" y="472514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7" name="Grafik 16" descr="VSEI_20130718_145053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653136"/>
            <a:ext cx="2735043" cy="1800000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251520" y="908720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werden im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Lehrbetrieb</a:t>
            </a:r>
            <a:r>
              <a:rPr lang="de-CH" sz="2400" dirty="0" smtClean="0">
                <a:latin typeface="Arial Rounded MT Bold" pitchFamily="34" charset="0"/>
              </a:rPr>
              <a:t>, in der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Berufsfachschule</a:t>
            </a:r>
            <a:r>
              <a:rPr lang="de-CH" sz="2400" dirty="0" smtClean="0">
                <a:latin typeface="Arial Rounded MT Bold" pitchFamily="34" charset="0"/>
              </a:rPr>
              <a:t> und in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überbetrieblichen Kursen</a:t>
            </a:r>
            <a:r>
              <a:rPr lang="de-CH" sz="2400" dirty="0" smtClean="0">
                <a:latin typeface="Arial Rounded MT Bold" pitchFamily="34" charset="0"/>
              </a:rPr>
              <a:t> ausgebildet. Der Beruf bietet Abwechslung und spannende Projekte.</a:t>
            </a:r>
          </a:p>
          <a:p>
            <a:endParaRPr lang="de-CH" sz="1400" dirty="0" smtClean="0">
              <a:latin typeface="Arial Rounded MT Bold" pitchFamily="34" charset="0"/>
            </a:endParaRPr>
          </a:p>
          <a:p>
            <a:r>
              <a:rPr lang="de-CH" sz="2400" dirty="0" smtClean="0">
                <a:latin typeface="Arial Rounded MT Bold" pitchFamily="34" charset="0"/>
              </a:rPr>
              <a:t>Die Lehrzeit beträgt </a:t>
            </a:r>
            <a:r>
              <a:rPr lang="de-CH" sz="2400" b="1" dirty="0" smtClean="0">
                <a:solidFill>
                  <a:srgbClr val="FFC000"/>
                </a:solidFill>
                <a:latin typeface="Arial Rounded MT Bold" pitchFamily="34" charset="0"/>
              </a:rPr>
              <a:t>3 Jahre</a:t>
            </a:r>
            <a:r>
              <a:rPr lang="de-CH" sz="2400" dirty="0" smtClean="0">
                <a:latin typeface="Arial Rounded MT Bold" pitchFamily="34" charset="0"/>
              </a:rPr>
              <a:t>.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1520" y="2848870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Lehrbetrieb: .......................</a:t>
            </a:r>
            <a:endParaRPr lang="de-CH" sz="2000" dirty="0"/>
          </a:p>
        </p:txBody>
      </p:sp>
      <p:sp>
        <p:nvSpPr>
          <p:cNvPr id="24" name="Textfeld 23"/>
          <p:cNvSpPr txBox="1"/>
          <p:nvPr/>
        </p:nvSpPr>
        <p:spPr>
          <a:xfrm>
            <a:off x="251520" y="3424934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Berufsfachschule: ..............</a:t>
            </a:r>
            <a:endParaRPr lang="de-CH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251520" y="4005064"/>
            <a:ext cx="35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Überbetriebliche Kurse:</a:t>
            </a:r>
            <a:endParaRPr lang="de-CH" sz="2000" dirty="0"/>
          </a:p>
        </p:txBody>
      </p:sp>
      <p:sp>
        <p:nvSpPr>
          <p:cNvPr id="26" name="Textfeld 25"/>
          <p:cNvSpPr txBox="1"/>
          <p:nvPr/>
        </p:nvSpPr>
        <p:spPr>
          <a:xfrm>
            <a:off x="3491880" y="284887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4 Tage pro Woche</a:t>
            </a:r>
            <a:endParaRPr lang="de-CH" sz="2000" dirty="0"/>
          </a:p>
        </p:txBody>
      </p:sp>
      <p:sp>
        <p:nvSpPr>
          <p:cNvPr id="27" name="Textfeld 26"/>
          <p:cNvSpPr txBox="1"/>
          <p:nvPr/>
        </p:nvSpPr>
        <p:spPr>
          <a:xfrm>
            <a:off x="3491880" y="342493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1 Tag pro Woche</a:t>
            </a:r>
            <a:endParaRPr lang="de-CH" sz="2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491880" y="472514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3 - 4 Wochen im 1. Lehrjahr</a:t>
            </a:r>
            <a:endParaRPr lang="de-CH" sz="2000" dirty="0"/>
          </a:p>
        </p:txBody>
      </p:sp>
      <p:sp>
        <p:nvSpPr>
          <p:cNvPr id="30" name="Textfeld 29"/>
          <p:cNvSpPr txBox="1"/>
          <p:nvPr/>
        </p:nvSpPr>
        <p:spPr>
          <a:xfrm>
            <a:off x="3491880" y="515719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2. Lehrjahr</a:t>
            </a:r>
            <a:endParaRPr lang="de-CH" sz="2000" dirty="0"/>
          </a:p>
        </p:txBody>
      </p:sp>
      <p:sp>
        <p:nvSpPr>
          <p:cNvPr id="31" name="Textfeld 30"/>
          <p:cNvSpPr txBox="1"/>
          <p:nvPr/>
        </p:nvSpPr>
        <p:spPr>
          <a:xfrm>
            <a:off x="349188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2 - 3 Wochen im 3. Lehrjahr</a:t>
            </a:r>
            <a:endParaRPr lang="de-CH" sz="2000" dirty="0"/>
          </a:p>
        </p:txBody>
      </p:sp>
      <p:sp>
        <p:nvSpPr>
          <p:cNvPr id="36" name="Textfeld 35"/>
          <p:cNvSpPr txBox="1"/>
          <p:nvPr/>
        </p:nvSpPr>
        <p:spPr>
          <a:xfrm>
            <a:off x="7551081" y="5049180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/>
              <a:t>30 - 34</a:t>
            </a:r>
          </a:p>
          <a:p>
            <a:pPr algn="ctr"/>
            <a:r>
              <a:rPr lang="de-CH" sz="2000" dirty="0" smtClean="0"/>
              <a:t>Tage</a:t>
            </a:r>
            <a:endParaRPr lang="de-CH" sz="2000" dirty="0"/>
          </a:p>
        </p:txBody>
      </p:sp>
      <p:sp>
        <p:nvSpPr>
          <p:cNvPr id="37" name="Geschweifte Klammer rechts 36"/>
          <p:cNvSpPr/>
          <p:nvPr/>
        </p:nvSpPr>
        <p:spPr>
          <a:xfrm>
            <a:off x="6876256" y="4797152"/>
            <a:ext cx="360040" cy="1224136"/>
          </a:xfrm>
          <a:prstGeom prst="rightBrace">
            <a:avLst>
              <a:gd name="adj1" fmla="val 1519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8" name="Grafik 37" descr="üK-Lokal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832" y="4437112"/>
            <a:ext cx="2700000" cy="1800000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7262590" y="519319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/>
              <a:t>=</a:t>
            </a:r>
            <a:endParaRPr lang="de-CH" sz="2000" dirty="0"/>
          </a:p>
        </p:txBody>
      </p:sp>
      <p:pic>
        <p:nvPicPr>
          <p:cNvPr id="19" name="Grafik 18" descr="VSEI_20130810_182616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8551" r="19241"/>
          <a:stretch>
            <a:fillRect/>
          </a:stretch>
        </p:blipFill>
        <p:spPr>
          <a:xfrm>
            <a:off x="6156176" y="1880828"/>
            <a:ext cx="2736304" cy="2520000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251520" y="90872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 Rounded MT Bold" pitchFamily="34" charset="0"/>
              </a:rPr>
              <a:t>.... absolvieren zuerst eine Schnupperlehre.</a:t>
            </a:r>
          </a:p>
        </p:txBody>
      </p:sp>
      <p:pic>
        <p:nvPicPr>
          <p:cNvPr id="41" name="Grafik 40" descr="VSEI_20130810_18220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1620180" cy="1086533"/>
          </a:xfrm>
          <a:prstGeom prst="rect">
            <a:avLst/>
          </a:prstGeom>
        </p:spPr>
      </p:pic>
      <p:pic>
        <p:nvPicPr>
          <p:cNvPr id="43" name="Grafik 42" descr="VSEI_20130718_150552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744924"/>
            <a:ext cx="1620180" cy="2436361"/>
          </a:xfrm>
          <a:prstGeom prst="rect">
            <a:avLst/>
          </a:prstGeom>
        </p:spPr>
      </p:pic>
      <p:pic>
        <p:nvPicPr>
          <p:cNvPr id="44" name="Grafik 43" descr="VSEI_20130810_180349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 l="11971" t="24003" r="25512"/>
          <a:stretch>
            <a:fillRect/>
          </a:stretch>
        </p:blipFill>
        <p:spPr>
          <a:xfrm>
            <a:off x="251520" y="5287757"/>
            <a:ext cx="1620000" cy="130959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43708" y="1556792"/>
            <a:ext cx="4824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Mit einer Schnupperlehre können viele Eindrücke und Erfahrungen zum Beruf gesammelt werden.</a:t>
            </a:r>
          </a:p>
          <a:p>
            <a:endParaRPr lang="de-CH" sz="1200" dirty="0" smtClean="0"/>
          </a:p>
          <a:p>
            <a:r>
              <a:rPr lang="de-CH" sz="2000" dirty="0" smtClean="0"/>
              <a:t>Die Schnupperlehre dauert rund eine Woche. So lernt man auch Firma und Mitarbeiter kennen.</a:t>
            </a:r>
          </a:p>
          <a:p>
            <a:endParaRPr lang="de-CH" sz="1200" dirty="0" smtClean="0"/>
          </a:p>
          <a:p>
            <a:r>
              <a:rPr lang="de-CH" sz="2000" dirty="0" smtClean="0"/>
              <a:t>Manche Firmen verlangen einen Eignungstest oder führen einen solchen während der Schnupperlehre</a:t>
            </a:r>
            <a:br>
              <a:rPr lang="de-CH" sz="2000" dirty="0" smtClean="0"/>
            </a:br>
            <a:r>
              <a:rPr lang="de-CH" sz="2000" dirty="0" smtClean="0"/>
              <a:t>durch.</a:t>
            </a:r>
            <a:endParaRPr lang="de-CH" sz="2000" dirty="0"/>
          </a:p>
        </p:txBody>
      </p:sp>
      <p:pic>
        <p:nvPicPr>
          <p:cNvPr id="13" name="Grafik 12" descr="VSEI-Button_d_bearbeitet-blau.jpg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F27DD"/>
              </a:clrFrom>
              <a:clrTo>
                <a:srgbClr val="0F27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777" y="6057352"/>
            <a:ext cx="2623223" cy="54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943708" y="5365665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Auf </a:t>
            </a:r>
            <a:r>
              <a:rPr lang="de-CH" sz="2000" b="1" dirty="0" smtClean="0">
                <a:solidFill>
                  <a:srgbClr val="FFC000"/>
                </a:solidFill>
              </a:rPr>
              <a:t>www.elektriker.ch</a:t>
            </a:r>
            <a:r>
              <a:rPr lang="de-CH" sz="2000" dirty="0" smtClean="0"/>
              <a:t> sind Firmen auf-gelistet, welche Schnupperlehren anbieten sowie über freie Lehrstellen verfügen.</a:t>
            </a:r>
            <a:endParaRPr lang="de-CH" sz="2000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16" name="Grafik 15" descr="VSEI_S_Pass V-02-2015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248" y="2385204"/>
            <a:ext cx="2069391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251520" y="944724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 smtClean="0">
                <a:latin typeface="Arial Rounded MT Bold" pitchFamily="34" charset="0"/>
              </a:rPr>
              <a:t>.... haben interessante Zukunftsperspektiven:</a:t>
            </a:r>
            <a:endParaRPr lang="de-CH" sz="2600" dirty="0">
              <a:latin typeface="Arial Rounded MT Bold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411760" y="5193196"/>
            <a:ext cx="3636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Zusatzgrundbildung </a:t>
            </a:r>
            <a:r>
              <a:rPr lang="de-CH" sz="1400" dirty="0" smtClean="0"/>
              <a:t>mit Abschluss</a:t>
            </a:r>
          </a:p>
          <a:p>
            <a:r>
              <a:rPr lang="de-CH" sz="1400" dirty="0" smtClean="0"/>
              <a:t>z.B. als Elektroinstallateur/in EFZ</a:t>
            </a:r>
            <a:r>
              <a:rPr lang="de-CH" sz="1600" b="1" dirty="0" smtClean="0"/>
              <a:t/>
            </a:r>
            <a:br>
              <a:rPr lang="de-CH" sz="1600" b="1" dirty="0" smtClean="0"/>
            </a:br>
            <a:r>
              <a:rPr lang="de-CH" sz="1400" dirty="0" smtClean="0"/>
              <a:t>(andere EFZ auch möglich)</a:t>
            </a:r>
            <a:endParaRPr lang="de-CH" sz="1400" dirty="0"/>
          </a:p>
        </p:txBody>
      </p:sp>
      <p:sp>
        <p:nvSpPr>
          <p:cNvPr id="51" name="Textfeld 50"/>
          <p:cNvSpPr txBox="1"/>
          <p:nvPr/>
        </p:nvSpPr>
        <p:spPr>
          <a:xfrm>
            <a:off x="539552" y="463861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Fachkurse</a:t>
            </a:r>
            <a:endParaRPr lang="de-CH" sz="1600" dirty="0"/>
          </a:p>
        </p:txBody>
      </p:sp>
      <p:sp>
        <p:nvSpPr>
          <p:cNvPr id="53" name="Textfeld 52"/>
          <p:cNvSpPr txBox="1"/>
          <p:nvPr/>
        </p:nvSpPr>
        <p:spPr>
          <a:xfrm>
            <a:off x="539552" y="298243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Berufsmaturität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1403648" y="6201308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>
                <a:latin typeface="Arial" pitchFamily="34" charset="0"/>
                <a:cs typeface="Arial" pitchFamily="34" charset="0"/>
              </a:rPr>
              <a:t>Montage-Elektriker/in EFZ</a:t>
            </a:r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157192"/>
            <a:ext cx="104914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feld 58"/>
          <p:cNvSpPr txBox="1"/>
          <p:nvPr/>
        </p:nvSpPr>
        <p:spPr>
          <a:xfrm>
            <a:off x="5184068" y="2348880"/>
            <a:ext cx="2880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Höhere Fachprüfung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400" dirty="0" smtClean="0"/>
              <a:t>Dipl. Elektroinstallateur/in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539552" y="257187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Höhere Fachschule HF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539552" y="174378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Fachhochschule FH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539552" y="3667671"/>
            <a:ext cx="4608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Elektro-Teamleiter/in</a:t>
            </a:r>
            <a:br>
              <a:rPr lang="de-CH" sz="1600" b="1" dirty="0" smtClean="0"/>
            </a:br>
            <a:r>
              <a:rPr lang="de-CH" sz="1400" dirty="0" smtClean="0"/>
              <a:t>mit VSEI-Zertifikat</a:t>
            </a:r>
            <a:br>
              <a:rPr lang="de-CH" sz="1400" dirty="0" smtClean="0"/>
            </a:br>
            <a:r>
              <a:rPr lang="de-CH" sz="1200" dirty="0" smtClean="0"/>
              <a:t>(3 Jahre  Berufspraxis)</a:t>
            </a:r>
            <a:endParaRPr lang="de-CH" sz="1200" dirty="0"/>
          </a:p>
        </p:txBody>
      </p:sp>
      <p:sp>
        <p:nvSpPr>
          <p:cNvPr id="69" name="Textfeld 68"/>
          <p:cNvSpPr txBox="1"/>
          <p:nvPr/>
        </p:nvSpPr>
        <p:spPr>
          <a:xfrm>
            <a:off x="539552" y="21758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itchFamily="34" charset="0"/>
                <a:cs typeface="Arial" pitchFamily="34" charset="0"/>
              </a:rPr>
              <a:t>Praxisprüfung gemäss NIV</a:t>
            </a:r>
            <a:endParaRPr lang="de-CH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Pfeil nach rechts 73"/>
          <p:cNvSpPr/>
          <p:nvPr/>
        </p:nvSpPr>
        <p:spPr>
          <a:xfrm rot="18900233">
            <a:off x="328468" y="3779216"/>
            <a:ext cx="6635120" cy="216024"/>
          </a:xfrm>
          <a:prstGeom prst="rightArrow">
            <a:avLst>
              <a:gd name="adj1" fmla="val 28126"/>
              <a:gd name="adj2" fmla="val 179944"/>
            </a:avLst>
          </a:prstGeom>
          <a:solidFill>
            <a:srgbClr val="BA1032"/>
          </a:solidFill>
          <a:ln>
            <a:solidFill>
              <a:srgbClr val="BA1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6" name="Ellipse 75"/>
          <p:cNvSpPr/>
          <p:nvPr/>
        </p:nvSpPr>
        <p:spPr>
          <a:xfrm>
            <a:off x="1151620" y="6057292"/>
            <a:ext cx="288032" cy="288032"/>
          </a:xfrm>
          <a:prstGeom prst="ellipse">
            <a:avLst/>
          </a:prstGeom>
          <a:solidFill>
            <a:srgbClr val="BA1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7" name="Ellipse 76"/>
          <p:cNvSpPr/>
          <p:nvPr/>
        </p:nvSpPr>
        <p:spPr>
          <a:xfrm>
            <a:off x="2159732" y="5085184"/>
            <a:ext cx="288032" cy="288032"/>
          </a:xfrm>
          <a:prstGeom prst="ellipse">
            <a:avLst/>
          </a:prstGeom>
          <a:solidFill>
            <a:srgbClr val="BA1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8" name="Ellipse 77"/>
          <p:cNvSpPr/>
          <p:nvPr/>
        </p:nvSpPr>
        <p:spPr>
          <a:xfrm>
            <a:off x="3743908" y="3501008"/>
            <a:ext cx="288032" cy="288032"/>
          </a:xfrm>
          <a:prstGeom prst="ellipse">
            <a:avLst/>
          </a:prstGeom>
          <a:solidFill>
            <a:srgbClr val="BA1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9" name="Ellipse 78"/>
          <p:cNvSpPr/>
          <p:nvPr/>
        </p:nvSpPr>
        <p:spPr>
          <a:xfrm>
            <a:off x="4932040" y="2312876"/>
            <a:ext cx="288032" cy="288032"/>
          </a:xfrm>
          <a:prstGeom prst="ellipse">
            <a:avLst/>
          </a:prstGeom>
          <a:solidFill>
            <a:srgbClr val="BA1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0" name="Textfeld 79"/>
          <p:cNvSpPr txBox="1"/>
          <p:nvPr/>
        </p:nvSpPr>
        <p:spPr>
          <a:xfrm>
            <a:off x="3635896" y="3571852"/>
            <a:ext cx="3924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      Berufsprüfungen mit</a:t>
            </a:r>
          </a:p>
          <a:p>
            <a:r>
              <a:rPr lang="de-CH" sz="1600" b="1" dirty="0" smtClean="0"/>
              <a:t>      eidg. Fachausweis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- </a:t>
            </a:r>
            <a:r>
              <a:rPr lang="de-CH" sz="1400" dirty="0" smtClean="0"/>
              <a:t>Elektro-Projektleiter/in FA</a:t>
            </a:r>
            <a:br>
              <a:rPr lang="de-CH" sz="1400" dirty="0" smtClean="0"/>
            </a:br>
            <a:r>
              <a:rPr lang="de-CH" sz="1400" dirty="0" smtClean="0"/>
              <a:t>   (Dauer ca. 3 Jahre)</a:t>
            </a:r>
            <a:br>
              <a:rPr lang="de-CH" sz="1400" dirty="0" smtClean="0"/>
            </a:br>
            <a:r>
              <a:rPr lang="de-CH" sz="1400" dirty="0" smtClean="0"/>
              <a:t>- Elektro-Sicherheitsberater/in FA</a:t>
            </a:r>
            <a:br>
              <a:rPr lang="de-CH" sz="1400" dirty="0" smtClean="0"/>
            </a:br>
            <a:r>
              <a:rPr lang="de-CH" sz="1400" dirty="0" smtClean="0"/>
              <a:t>   (Dauer ca. 2 Jahre)</a:t>
            </a:r>
          </a:p>
        </p:txBody>
      </p:sp>
      <p:sp>
        <p:nvSpPr>
          <p:cNvPr id="84" name="Ellipse 83"/>
          <p:cNvSpPr/>
          <p:nvPr/>
        </p:nvSpPr>
        <p:spPr>
          <a:xfrm>
            <a:off x="179512" y="3811687"/>
            <a:ext cx="288032" cy="288032"/>
          </a:xfrm>
          <a:prstGeom prst="ellipse">
            <a:avLst/>
          </a:prstGeom>
          <a:solidFill>
            <a:srgbClr val="BA1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8" name="Ellipse 87"/>
          <p:cNvSpPr/>
          <p:nvPr/>
        </p:nvSpPr>
        <p:spPr>
          <a:xfrm>
            <a:off x="179512" y="219034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3" name="Ellipse 92"/>
          <p:cNvSpPr/>
          <p:nvPr/>
        </p:nvSpPr>
        <p:spPr>
          <a:xfrm>
            <a:off x="179512" y="3018438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5" name="Ellipse 94"/>
          <p:cNvSpPr/>
          <p:nvPr/>
        </p:nvSpPr>
        <p:spPr>
          <a:xfrm>
            <a:off x="179512" y="2607876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7" name="Ellipse 96"/>
          <p:cNvSpPr/>
          <p:nvPr/>
        </p:nvSpPr>
        <p:spPr>
          <a:xfrm>
            <a:off x="179512" y="1779784"/>
            <a:ext cx="288032" cy="28803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2" name="Gruppieren 31"/>
          <p:cNvGrpSpPr/>
          <p:nvPr/>
        </p:nvGrpSpPr>
        <p:grpSpPr>
          <a:xfrm rot="2744356">
            <a:off x="1362159" y="5506301"/>
            <a:ext cx="864096" cy="461665"/>
            <a:chOff x="7020272" y="1659868"/>
            <a:chExt cx="864096" cy="461665"/>
          </a:xfrm>
        </p:grpSpPr>
        <p:sp>
          <p:nvSpPr>
            <p:cNvPr id="33" name="Ellipse 32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 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grpSp>
        <p:nvGrpSpPr>
          <p:cNvPr id="35" name="Gruppieren 34"/>
          <p:cNvGrpSpPr/>
          <p:nvPr/>
        </p:nvGrpSpPr>
        <p:grpSpPr>
          <a:xfrm rot="2744356">
            <a:off x="2700991" y="4172748"/>
            <a:ext cx="864096" cy="461665"/>
            <a:chOff x="7020272" y="1659868"/>
            <a:chExt cx="864096" cy="461665"/>
          </a:xfrm>
        </p:grpSpPr>
        <p:sp>
          <p:nvSpPr>
            <p:cNvPr id="36" name="Ellipse 35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 – 3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grpSp>
        <p:nvGrpSpPr>
          <p:cNvPr id="41" name="Gruppieren 40"/>
          <p:cNvGrpSpPr/>
          <p:nvPr/>
        </p:nvGrpSpPr>
        <p:grpSpPr>
          <a:xfrm rot="2744356">
            <a:off x="4059289" y="2806001"/>
            <a:ext cx="864096" cy="461665"/>
            <a:chOff x="7020272" y="1659868"/>
            <a:chExt cx="864096" cy="461665"/>
          </a:xfrm>
        </p:grpSpPr>
        <p:sp>
          <p:nvSpPr>
            <p:cNvPr id="42" name="Ellipse 41"/>
            <p:cNvSpPr/>
            <p:nvPr/>
          </p:nvSpPr>
          <p:spPr>
            <a:xfrm>
              <a:off x="7020272" y="1700808"/>
              <a:ext cx="864096" cy="360040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020272" y="165986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/>
                <a:t>2</a:t>
              </a:r>
              <a:br>
                <a:rPr lang="de-CH" sz="1200" dirty="0" smtClean="0"/>
              </a:br>
              <a:r>
                <a:rPr lang="de-CH" sz="1200" dirty="0" smtClean="0"/>
                <a:t>Jahre</a:t>
              </a:r>
              <a:endParaRPr lang="de-CH" sz="1200" dirty="0"/>
            </a:p>
          </p:txBody>
        </p:sp>
      </p:grpSp>
      <p:pic>
        <p:nvPicPr>
          <p:cNvPr id="38" name="Grafik 37" descr="VSEI_BB_Konzept V-02-2015 small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636" y="3032956"/>
            <a:ext cx="2257840" cy="3600000"/>
          </a:xfrm>
          <a:prstGeom prst="rect">
            <a:avLst/>
          </a:prstGeom>
        </p:spPr>
      </p:pic>
      <p:sp>
        <p:nvSpPr>
          <p:cNvPr id="39" name="Titel 1"/>
          <p:cNvSpPr txBox="1">
            <a:spLocks/>
          </p:cNvSpPr>
          <p:nvPr/>
        </p:nvSpPr>
        <p:spPr>
          <a:xfrm>
            <a:off x="251520" y="274638"/>
            <a:ext cx="8640960" cy="576000"/>
          </a:xfrm>
          <a:prstGeom prst="rect">
            <a:avLst/>
          </a:prstGeom>
          <a:solidFill>
            <a:srgbClr val="BA1032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Montage-Elektriker/in EFZ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179512" y="4617132"/>
            <a:ext cx="288032" cy="288032"/>
          </a:xfrm>
          <a:prstGeom prst="ellipse">
            <a:avLst/>
          </a:prstGeom>
          <a:solidFill>
            <a:srgbClr val="BA1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emera">
  <a:themeElements>
    <a:clrScheme name="Haemer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Haemer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Haemer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1425</Words>
  <Application>Microsoft Office PowerPoint</Application>
  <PresentationFormat>Bildschirmpräsentation (4:3)</PresentationFormat>
  <Paragraphs>300</Paragraphs>
  <Slides>36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Arial Rounded MT Bold</vt:lpstr>
      <vt:lpstr>Wingdings 2</vt:lpstr>
      <vt:lpstr>Haemera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Jürg Felix</dc:creator>
  <cp:lastModifiedBy>Marc Widler</cp:lastModifiedBy>
  <cp:revision>560</cp:revision>
  <dcterms:created xsi:type="dcterms:W3CDTF">2014-02-21T09:25:12Z</dcterms:created>
  <dcterms:modified xsi:type="dcterms:W3CDTF">2016-07-22T13:54:36Z</dcterms:modified>
</cp:coreProperties>
</file>